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89" r:id="rId3"/>
    <p:sldId id="258" r:id="rId4"/>
    <p:sldId id="261" r:id="rId5"/>
    <p:sldId id="263" r:id="rId6"/>
    <p:sldId id="264" r:id="rId7"/>
    <p:sldId id="284" r:id="rId8"/>
    <p:sldId id="262" r:id="rId9"/>
    <p:sldId id="267" r:id="rId10"/>
    <p:sldId id="268" r:id="rId11"/>
    <p:sldId id="282" r:id="rId12"/>
    <p:sldId id="286" r:id="rId13"/>
    <p:sldId id="287" r:id="rId14"/>
    <p:sldId id="288" r:id="rId15"/>
    <p:sldId id="272" r:id="rId16"/>
    <p:sldId id="273" r:id="rId17"/>
    <p:sldId id="271" r:id="rId18"/>
    <p:sldId id="290" r:id="rId19"/>
    <p:sldId id="274" r:id="rId20"/>
    <p:sldId id="291" r:id="rId21"/>
    <p:sldId id="275" r:id="rId22"/>
    <p:sldId id="292" r:id="rId23"/>
    <p:sldId id="276" r:id="rId24"/>
    <p:sldId id="293" r:id="rId25"/>
    <p:sldId id="277" r:id="rId26"/>
    <p:sldId id="278" r:id="rId27"/>
    <p:sldId id="279" r:id="rId28"/>
    <p:sldId id="281"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0000"/>
    <a:srgbClr val="FF9900"/>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EB3287-B8AE-4DD0-B6DF-4624236068E0}" type="slidenum">
              <a:rPr lang="en-US"/>
              <a:pPr/>
              <a:t>‹#›</a:t>
            </a:fld>
            <a:endParaRPr lang="en-US"/>
          </a:p>
        </p:txBody>
      </p:sp>
    </p:spTree>
    <p:extLst>
      <p:ext uri="{BB962C8B-B14F-4D97-AF65-F5344CB8AC3E}">
        <p14:creationId xmlns:p14="http://schemas.microsoft.com/office/powerpoint/2010/main" val="155742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BF2A9F-510C-4057-BF1D-C4F8D863BE6D}" type="slidenum">
              <a:rPr lang="en-US"/>
              <a:pPr/>
              <a:t>‹#›</a:t>
            </a:fld>
            <a:endParaRPr lang="en-US"/>
          </a:p>
        </p:txBody>
      </p:sp>
    </p:spTree>
    <p:extLst>
      <p:ext uri="{BB962C8B-B14F-4D97-AF65-F5344CB8AC3E}">
        <p14:creationId xmlns:p14="http://schemas.microsoft.com/office/powerpoint/2010/main" val="44709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B35DBC-2624-4347-96A7-E1219A2B98DA}" type="slidenum">
              <a:rPr lang="en-US"/>
              <a:pPr/>
              <a:t>‹#›</a:t>
            </a:fld>
            <a:endParaRPr lang="en-US"/>
          </a:p>
        </p:txBody>
      </p:sp>
    </p:spTree>
    <p:extLst>
      <p:ext uri="{BB962C8B-B14F-4D97-AF65-F5344CB8AC3E}">
        <p14:creationId xmlns:p14="http://schemas.microsoft.com/office/powerpoint/2010/main" val="204622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505972-A7BA-4151-993E-D0C7F48E3A6E}" type="slidenum">
              <a:rPr lang="en-US"/>
              <a:pPr/>
              <a:t>‹#›</a:t>
            </a:fld>
            <a:endParaRPr lang="en-US"/>
          </a:p>
        </p:txBody>
      </p:sp>
    </p:spTree>
    <p:extLst>
      <p:ext uri="{BB962C8B-B14F-4D97-AF65-F5344CB8AC3E}">
        <p14:creationId xmlns:p14="http://schemas.microsoft.com/office/powerpoint/2010/main" val="331685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402730-2E2C-4015-A2E4-A6E8D347B7A8}" type="slidenum">
              <a:rPr lang="en-US"/>
              <a:pPr/>
              <a:t>‹#›</a:t>
            </a:fld>
            <a:endParaRPr lang="en-US"/>
          </a:p>
        </p:txBody>
      </p:sp>
    </p:spTree>
    <p:extLst>
      <p:ext uri="{BB962C8B-B14F-4D97-AF65-F5344CB8AC3E}">
        <p14:creationId xmlns:p14="http://schemas.microsoft.com/office/powerpoint/2010/main" val="213504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F9AA88-6AE2-4BF1-9357-0D0BBEB78784}" type="slidenum">
              <a:rPr lang="en-US"/>
              <a:pPr/>
              <a:t>‹#›</a:t>
            </a:fld>
            <a:endParaRPr lang="en-US"/>
          </a:p>
        </p:txBody>
      </p:sp>
    </p:spTree>
    <p:extLst>
      <p:ext uri="{BB962C8B-B14F-4D97-AF65-F5344CB8AC3E}">
        <p14:creationId xmlns:p14="http://schemas.microsoft.com/office/powerpoint/2010/main" val="20528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FC37412-8A55-4DE8-96D9-E92A6C6845CD}" type="slidenum">
              <a:rPr lang="en-US"/>
              <a:pPr/>
              <a:t>‹#›</a:t>
            </a:fld>
            <a:endParaRPr lang="en-US"/>
          </a:p>
        </p:txBody>
      </p:sp>
    </p:spTree>
    <p:extLst>
      <p:ext uri="{BB962C8B-B14F-4D97-AF65-F5344CB8AC3E}">
        <p14:creationId xmlns:p14="http://schemas.microsoft.com/office/powerpoint/2010/main" val="78578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6727D3C-5D96-4479-980E-FDF87B6DDDED}" type="slidenum">
              <a:rPr lang="en-US"/>
              <a:pPr/>
              <a:t>‹#›</a:t>
            </a:fld>
            <a:endParaRPr lang="en-US"/>
          </a:p>
        </p:txBody>
      </p:sp>
    </p:spTree>
    <p:extLst>
      <p:ext uri="{BB962C8B-B14F-4D97-AF65-F5344CB8AC3E}">
        <p14:creationId xmlns:p14="http://schemas.microsoft.com/office/powerpoint/2010/main" val="340830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CDBDBBC-AD44-4750-9007-1EA126C3C305}" type="slidenum">
              <a:rPr lang="en-US"/>
              <a:pPr/>
              <a:t>‹#›</a:t>
            </a:fld>
            <a:endParaRPr lang="en-US"/>
          </a:p>
        </p:txBody>
      </p:sp>
    </p:spTree>
    <p:extLst>
      <p:ext uri="{BB962C8B-B14F-4D97-AF65-F5344CB8AC3E}">
        <p14:creationId xmlns:p14="http://schemas.microsoft.com/office/powerpoint/2010/main" val="96842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FEF5DCC-7E13-4917-BFB4-05140B7D161C}" type="slidenum">
              <a:rPr lang="en-US"/>
              <a:pPr/>
              <a:t>‹#›</a:t>
            </a:fld>
            <a:endParaRPr lang="en-US"/>
          </a:p>
        </p:txBody>
      </p:sp>
    </p:spTree>
    <p:extLst>
      <p:ext uri="{BB962C8B-B14F-4D97-AF65-F5344CB8AC3E}">
        <p14:creationId xmlns:p14="http://schemas.microsoft.com/office/powerpoint/2010/main" val="34006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4919AE0-30FD-4DBE-8D9E-F193DA2B6BA1}" type="slidenum">
              <a:rPr lang="en-US"/>
              <a:pPr/>
              <a:t>‹#›</a:t>
            </a:fld>
            <a:endParaRPr lang="en-US"/>
          </a:p>
        </p:txBody>
      </p:sp>
    </p:spTree>
    <p:extLst>
      <p:ext uri="{BB962C8B-B14F-4D97-AF65-F5344CB8AC3E}">
        <p14:creationId xmlns:p14="http://schemas.microsoft.com/office/powerpoint/2010/main" val="173881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6B135D20-8C32-482C-AE0C-8203A1F9BC7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ao hoa"/>
          <p:cNvPicPr>
            <a:picLocks noGrp="1" noChangeAspect="1" noChangeArrowheads="1" noCrop="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23907" name="Group 3"/>
          <p:cNvGrpSpPr>
            <a:grpSpLocks/>
          </p:cNvGrpSpPr>
          <p:nvPr/>
        </p:nvGrpSpPr>
        <p:grpSpPr bwMode="auto">
          <a:xfrm>
            <a:off x="2514600" y="533400"/>
            <a:ext cx="4191000" cy="3735388"/>
            <a:chOff x="2064" y="1344"/>
            <a:chExt cx="1632" cy="1824"/>
          </a:xfrm>
        </p:grpSpPr>
        <p:sp>
          <p:nvSpPr>
            <p:cNvPr id="3079" name="WordArt 4"/>
            <p:cNvSpPr>
              <a:spLocks noChangeArrowheads="1" noChangeShapeType="1" noTextEdit="1"/>
            </p:cNvSpPr>
            <p:nvPr/>
          </p:nvSpPr>
          <p:spPr bwMode="auto">
            <a:xfrm>
              <a:off x="2100" y="1344"/>
              <a:ext cx="1560" cy="1680"/>
            </a:xfrm>
            <a:prstGeom prst="rect">
              <a:avLst/>
            </a:prstGeom>
          </p:spPr>
          <p:txBody>
            <a:bodyPr spcFirstLastPara="1" wrap="none" fromWordArt="1">
              <a:prstTxWarp prst="textArchUp">
                <a:avLst>
                  <a:gd name="adj" fmla="val 10800000"/>
                </a:avLst>
              </a:prstTxWarp>
            </a:bodyPr>
            <a:lstStyle/>
            <a:p>
              <a:pPr algn="ctr"/>
              <a:r>
                <a:rPr lang="vi-VN" kern="10" spc="560">
                  <a:ln w="9525">
                    <a:solidFill>
                      <a:srgbClr val="FF0000"/>
                    </a:solidFill>
                    <a:round/>
                    <a:headEnd/>
                    <a:tailEnd/>
                  </a:ln>
                  <a:solidFill>
                    <a:srgbClr val="FFFF00"/>
                  </a:solidFill>
                  <a:effectLst>
                    <a:outerShdw dist="45791" dir="3378596" algn="ctr" rotWithShape="0">
                      <a:srgbClr val="4D4D4D">
                        <a:alpha val="79999"/>
                      </a:srgbClr>
                    </a:outerShdw>
                  </a:effectLst>
                  <a:latin typeface="Times New Roman" panose="02020603050405020304" pitchFamily="18" charset="0"/>
                  <a:cs typeface="Times New Roman" panose="02020603050405020304" pitchFamily="18" charset="0"/>
                </a:rPr>
                <a:t>TRƯỜNG THPT </a:t>
              </a:r>
              <a:endParaRPr lang="en-US" kern="10" spc="560">
                <a:ln w="9525">
                  <a:solidFill>
                    <a:srgbClr val="FF0000"/>
                  </a:solidFill>
                  <a:round/>
                  <a:headEnd/>
                  <a:tailEnd/>
                </a:ln>
                <a:solidFill>
                  <a:srgbClr val="FFFF00"/>
                </a:solidFill>
                <a:effectLst>
                  <a:outerShdw dist="45791" dir="3378596" algn="ctr" rotWithShape="0">
                    <a:srgbClr val="4D4D4D">
                      <a:alpha val="79999"/>
                    </a:srgbClr>
                  </a:outerShdw>
                </a:effectLst>
                <a:latin typeface="Times New Roman" panose="02020603050405020304" pitchFamily="18" charset="0"/>
                <a:cs typeface="Times New Roman" panose="02020603050405020304" pitchFamily="18" charset="0"/>
              </a:endParaRPr>
            </a:p>
          </p:txBody>
        </p:sp>
        <p:sp>
          <p:nvSpPr>
            <p:cNvPr id="3080" name="WordArt 5"/>
            <p:cNvSpPr>
              <a:spLocks noChangeArrowheads="1" noChangeShapeType="1" noTextEdit="1"/>
            </p:cNvSpPr>
            <p:nvPr/>
          </p:nvSpPr>
          <p:spPr bwMode="auto">
            <a:xfrm>
              <a:off x="2064" y="1776"/>
              <a:ext cx="1632" cy="1392"/>
            </a:xfrm>
            <a:prstGeom prst="rect">
              <a:avLst/>
            </a:prstGeom>
          </p:spPr>
          <p:txBody>
            <a:bodyPr spcFirstLastPara="1" wrap="none" fromWordArt="1">
              <a:prstTxWarp prst="textArchDown">
                <a:avLst>
                  <a:gd name="adj" fmla="val 21158077"/>
                </a:avLst>
              </a:prstTxWarp>
            </a:bodyPr>
            <a:lstStyle/>
            <a:p>
              <a:pPr algn="ctr"/>
              <a:r>
                <a:rPr lang="en-US" kern="10" spc="560">
                  <a:ln w="9525">
                    <a:solidFill>
                      <a:srgbClr val="FF0000"/>
                    </a:solidFill>
                    <a:round/>
                    <a:headEnd/>
                    <a:tailEnd/>
                  </a:ln>
                  <a:solidFill>
                    <a:srgbClr val="FFFF00"/>
                  </a:solidFill>
                  <a:effectLst>
                    <a:outerShdw dist="45791" dir="3378596" algn="ctr" rotWithShape="0">
                      <a:srgbClr val="4D4D4D">
                        <a:alpha val="79999"/>
                      </a:srgbClr>
                    </a:outerShdw>
                  </a:effectLst>
                  <a:latin typeface="Times New Roman" panose="02020603050405020304" pitchFamily="18" charset="0"/>
                  <a:cs typeface="Times New Roman" panose="02020603050405020304" pitchFamily="18" charset="0"/>
                </a:rPr>
                <a:t>* TRẦN VĂN BẢY *</a:t>
              </a:r>
            </a:p>
          </p:txBody>
        </p:sp>
      </p:grpSp>
      <p:sp>
        <p:nvSpPr>
          <p:cNvPr id="123910" name="WordArt 6"/>
          <p:cNvSpPr>
            <a:spLocks noChangeArrowheads="1" noChangeShapeType="1" noTextEdit="1"/>
          </p:cNvSpPr>
          <p:nvPr/>
        </p:nvSpPr>
        <p:spPr bwMode="auto">
          <a:xfrm>
            <a:off x="3657600" y="1295400"/>
            <a:ext cx="1905000" cy="2084388"/>
          </a:xfrm>
          <a:prstGeom prst="rect">
            <a:avLst/>
          </a:prstGeom>
        </p:spPr>
        <p:txBody>
          <a:bodyPr wrap="none" fromWordArt="1">
            <a:prstTxWarp prst="textStop">
              <a:avLst>
                <a:gd name="adj" fmla="val 22222"/>
              </a:avLst>
            </a:prstTxWarp>
          </a:bodyPr>
          <a:lstStyle/>
          <a:p>
            <a:pPr algn="ctr"/>
            <a:r>
              <a:rPr lang="en-US" sz="3600" kern="10" dirty="0">
                <a:ln w="19050">
                  <a:solidFill>
                    <a:srgbClr val="FFFF00"/>
                  </a:solidFill>
                  <a:round/>
                  <a:headEnd/>
                  <a:tailEnd/>
                </a:ln>
                <a:solidFill>
                  <a:srgbClr val="00FF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DẠY TỐT</a:t>
            </a:r>
          </a:p>
          <a:p>
            <a:pPr algn="ctr"/>
            <a:r>
              <a:rPr lang="en-US" sz="3600" kern="10" dirty="0">
                <a:ln w="19050">
                  <a:solidFill>
                    <a:srgbClr val="FFFF00"/>
                  </a:solidFill>
                  <a:round/>
                  <a:headEnd/>
                  <a:tailEnd/>
                </a:ln>
                <a:solidFill>
                  <a:srgbClr val="00FF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  </a:t>
            </a:r>
          </a:p>
          <a:p>
            <a:pPr algn="ctr"/>
            <a:r>
              <a:rPr lang="en-US" sz="3600" kern="10" dirty="0">
                <a:ln w="19050">
                  <a:solidFill>
                    <a:srgbClr val="FFFF00"/>
                  </a:solidFill>
                  <a:round/>
                  <a:headEnd/>
                  <a:tailEnd/>
                </a:ln>
                <a:solidFill>
                  <a:srgbClr val="00FF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HỌC TỐT</a:t>
            </a:r>
          </a:p>
        </p:txBody>
      </p:sp>
      <p:sp>
        <p:nvSpPr>
          <p:cNvPr id="123911" name="WordArt 7"/>
          <p:cNvSpPr>
            <a:spLocks noChangeArrowheads="1" noChangeShapeType="1" noTextEdit="1"/>
          </p:cNvSpPr>
          <p:nvPr/>
        </p:nvSpPr>
        <p:spPr bwMode="auto">
          <a:xfrm>
            <a:off x="2362200" y="6096000"/>
            <a:ext cx="5353050" cy="381000"/>
          </a:xfrm>
          <a:prstGeom prst="rect">
            <a:avLst/>
          </a:prstGeom>
        </p:spPr>
        <p:txBody>
          <a:bodyPr wrap="none" fromWordArt="1">
            <a:prstTxWarp prst="textPlain">
              <a:avLst>
                <a:gd name="adj" fmla="val 50000"/>
              </a:avLst>
            </a:prstTxWarp>
          </a:bodyPr>
          <a:lstStyle/>
          <a:p>
            <a:pPr algn="ctr"/>
            <a:r>
              <a:rPr lang="en-US" sz="3600" kern="10" dirty="0" err="1">
                <a:ln w="9525">
                  <a:solidFill>
                    <a:schemeClr val="bg1"/>
                  </a:solidFill>
                  <a:round/>
                  <a:headEnd/>
                  <a:tailEnd/>
                </a:ln>
                <a:solidFill>
                  <a:srgbClr val="FF0000"/>
                </a:solidFill>
                <a:latin typeface="VNI-Bodon-Poster" pitchFamily="2" charset="0"/>
              </a:rPr>
              <a:t>Naêm</a:t>
            </a:r>
            <a:r>
              <a:rPr lang="en-US" sz="3600" kern="10" dirty="0">
                <a:ln w="9525">
                  <a:solidFill>
                    <a:schemeClr val="bg1"/>
                  </a:solidFill>
                  <a:round/>
                  <a:headEnd/>
                  <a:tailEnd/>
                </a:ln>
                <a:solidFill>
                  <a:srgbClr val="FF0000"/>
                </a:solidFill>
                <a:latin typeface="VNI-Bodon-Poster" pitchFamily="2" charset="0"/>
              </a:rPr>
              <a:t> </a:t>
            </a:r>
            <a:r>
              <a:rPr lang="en-US" sz="3600" kern="10" dirty="0" err="1">
                <a:ln w="9525">
                  <a:solidFill>
                    <a:schemeClr val="bg1"/>
                  </a:solidFill>
                  <a:round/>
                  <a:headEnd/>
                  <a:tailEnd/>
                </a:ln>
                <a:solidFill>
                  <a:srgbClr val="FF0000"/>
                </a:solidFill>
                <a:latin typeface="VNI-Bodon-Poster" pitchFamily="2" charset="0"/>
              </a:rPr>
              <a:t>Hoïc</a:t>
            </a:r>
            <a:r>
              <a:rPr lang="en-US" sz="3600" kern="10">
                <a:ln w="9525">
                  <a:solidFill>
                    <a:schemeClr val="bg1"/>
                  </a:solidFill>
                  <a:round/>
                  <a:headEnd/>
                  <a:tailEnd/>
                </a:ln>
                <a:solidFill>
                  <a:srgbClr val="FF0000"/>
                </a:solidFill>
                <a:latin typeface="VNI-Bodon-Poster" pitchFamily="2" charset="0"/>
              </a:rPr>
              <a:t> </a:t>
            </a:r>
            <a:r>
              <a:rPr lang="en-US" sz="3600" kern="10" smtClean="0">
                <a:ln w="9525">
                  <a:solidFill>
                    <a:schemeClr val="bg1"/>
                  </a:solidFill>
                  <a:round/>
                  <a:headEnd/>
                  <a:tailEnd/>
                </a:ln>
                <a:solidFill>
                  <a:srgbClr val="FF0000"/>
                </a:solidFill>
                <a:latin typeface="VNI-Bodon-Poster" pitchFamily="2" charset="0"/>
              </a:rPr>
              <a:t>2020 </a:t>
            </a:r>
            <a:r>
              <a:rPr lang="en-US" sz="3600" kern="10">
                <a:ln w="9525">
                  <a:solidFill>
                    <a:schemeClr val="bg1"/>
                  </a:solidFill>
                  <a:round/>
                  <a:headEnd/>
                  <a:tailEnd/>
                </a:ln>
                <a:solidFill>
                  <a:srgbClr val="FF0000"/>
                </a:solidFill>
                <a:latin typeface="VNI-Bodon-Poster" pitchFamily="2" charset="0"/>
              </a:rPr>
              <a:t>- </a:t>
            </a:r>
            <a:r>
              <a:rPr lang="en-US" sz="3600" kern="10" smtClean="0">
                <a:ln w="9525">
                  <a:solidFill>
                    <a:schemeClr val="bg1"/>
                  </a:solidFill>
                  <a:round/>
                  <a:headEnd/>
                  <a:tailEnd/>
                </a:ln>
                <a:solidFill>
                  <a:srgbClr val="FF0000"/>
                </a:solidFill>
                <a:latin typeface="VNI-Bodon-Poster" pitchFamily="2" charset="0"/>
              </a:rPr>
              <a:t>2021</a:t>
            </a:r>
            <a:endParaRPr lang="en-US" sz="3600" kern="10">
              <a:ln w="9525">
                <a:solidFill>
                  <a:schemeClr val="bg1"/>
                </a:solidFill>
                <a:round/>
                <a:headEnd/>
                <a:tailEnd/>
              </a:ln>
              <a:solidFill>
                <a:srgbClr val="FF0000"/>
              </a:solidFill>
              <a:latin typeface="VNI-Bodon-Poster" pitchFamily="2" charset="0"/>
            </a:endParaRPr>
          </a:p>
        </p:txBody>
      </p:sp>
      <p:sp>
        <p:nvSpPr>
          <p:cNvPr id="123912" name="WordArt 8"/>
          <p:cNvSpPr>
            <a:spLocks noChangeArrowheads="1" noChangeShapeType="1" noTextEdit="1"/>
          </p:cNvSpPr>
          <p:nvPr/>
        </p:nvSpPr>
        <p:spPr bwMode="auto">
          <a:xfrm>
            <a:off x="533400" y="5029200"/>
            <a:ext cx="8382000" cy="692150"/>
          </a:xfrm>
          <a:prstGeom prst="rect">
            <a:avLst/>
          </a:prstGeom>
        </p:spPr>
        <p:txBody>
          <a:bodyPr wrap="none" fromWordArt="1">
            <a:prstTxWarp prst="textPlain">
              <a:avLst>
                <a:gd name="adj" fmla="val 50000"/>
              </a:avLst>
            </a:prstTxWarp>
          </a:bodyPr>
          <a:lstStyle/>
          <a:p>
            <a:pPr algn="ctr"/>
            <a:r>
              <a:rPr lang="en-US" sz="3600" b="1" kern="10">
                <a:ln w="12700">
                  <a:solidFill>
                    <a:schemeClr val="bg1"/>
                  </a:solidFill>
                  <a:round/>
                  <a:headEnd/>
                  <a:tailEnd/>
                </a:ln>
                <a:solidFill>
                  <a:srgbClr val="FF0000"/>
                </a:solidFill>
                <a:effectLst>
                  <a:outerShdw dist="45791" dir="2021404" algn="ctr" rotWithShape="0">
                    <a:srgbClr val="9999FF"/>
                  </a:outerShdw>
                </a:effectLst>
                <a:latin typeface="VNI-Ariston" pitchFamily="2" charset="0"/>
              </a:rPr>
              <a:t>Kính chaøo quyù thaày coâ vaø caùc em hoïc sinh!</a:t>
            </a:r>
          </a:p>
        </p:txBody>
      </p:sp>
    </p:spTree>
    <p:custDataLst>
      <p:tags r:id="rId1"/>
    </p:custDataLst>
    <p:extLst>
      <p:ext uri="{BB962C8B-B14F-4D97-AF65-F5344CB8AC3E}">
        <p14:creationId xmlns:p14="http://schemas.microsoft.com/office/powerpoint/2010/main" val="3841988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box(in)">
                                      <p:cBhvr>
                                        <p:cTn id="7" dur="500"/>
                                        <p:tgtEl>
                                          <p:spTgt spid="123907"/>
                                        </p:tgtEl>
                                      </p:cBhvr>
                                    </p:animEffect>
                                  </p:childTnLst>
                                </p:cTn>
                              </p:par>
                              <p:par>
                                <p:cTn id="8" presetID="8" presetClass="emph" presetSubtype="0" repeatCount="indefinite" fill="hold" nodeType="withEffect">
                                  <p:stCondLst>
                                    <p:cond delay="0"/>
                                  </p:stCondLst>
                                  <p:childTnLst>
                                    <p:animRot by="21600000">
                                      <p:cBhvr>
                                        <p:cTn id="9" dur="5000" fill="hold"/>
                                        <p:tgtEl>
                                          <p:spTgt spid="123907"/>
                                        </p:tgtEl>
                                        <p:attrNameLst>
                                          <p:attrName>r</p:attrName>
                                        </p:attrNameLst>
                                      </p:cBhvr>
                                    </p:animRot>
                                  </p:childTnLst>
                                </p:cTn>
                              </p:par>
                              <p:par>
                                <p:cTn id="10" presetID="17" presetClass="entr" presetSubtype="10" repeatCount="2000" fill="hold" grpId="0" nodeType="withEffect">
                                  <p:stCondLst>
                                    <p:cond delay="0"/>
                                  </p:stCondLst>
                                  <p:childTnLst>
                                    <p:set>
                                      <p:cBhvr>
                                        <p:cTn id="11" dur="1" fill="hold">
                                          <p:stCondLst>
                                            <p:cond delay="0"/>
                                          </p:stCondLst>
                                        </p:cTn>
                                        <p:tgtEl>
                                          <p:spTgt spid="123910"/>
                                        </p:tgtEl>
                                        <p:attrNameLst>
                                          <p:attrName>style.visibility</p:attrName>
                                        </p:attrNameLst>
                                      </p:cBhvr>
                                      <p:to>
                                        <p:strVal val="visible"/>
                                      </p:to>
                                    </p:set>
                                    <p:anim calcmode="lin" valueType="num">
                                      <p:cBhvr>
                                        <p:cTn id="12" dur="2000" fill="hold"/>
                                        <p:tgtEl>
                                          <p:spTgt spid="123910"/>
                                        </p:tgtEl>
                                        <p:attrNameLst>
                                          <p:attrName>ppt_w</p:attrName>
                                        </p:attrNameLst>
                                      </p:cBhvr>
                                      <p:tavLst>
                                        <p:tav tm="0">
                                          <p:val>
                                            <p:fltVal val="0"/>
                                          </p:val>
                                        </p:tav>
                                        <p:tav tm="100000">
                                          <p:val>
                                            <p:strVal val="#ppt_w"/>
                                          </p:val>
                                        </p:tav>
                                      </p:tavLst>
                                    </p:anim>
                                    <p:anim calcmode="lin" valueType="num">
                                      <p:cBhvr>
                                        <p:cTn id="13" dur="2000" fill="hold"/>
                                        <p:tgtEl>
                                          <p:spTgt spid="123910"/>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000"/>
                            </p:stCondLst>
                            <p:childTnLst>
                              <p:par>
                                <p:cTn id="15" presetID="30" presetClass="entr" presetSubtype="0" fill="hold" grpId="0" nodeType="afterEffect">
                                  <p:stCondLst>
                                    <p:cond delay="0"/>
                                  </p:stCondLst>
                                  <p:childTnLst>
                                    <p:set>
                                      <p:cBhvr>
                                        <p:cTn id="16" dur="1" fill="hold">
                                          <p:stCondLst>
                                            <p:cond delay="0"/>
                                          </p:stCondLst>
                                        </p:cTn>
                                        <p:tgtEl>
                                          <p:spTgt spid="123912"/>
                                        </p:tgtEl>
                                        <p:attrNameLst>
                                          <p:attrName>style.visibility</p:attrName>
                                        </p:attrNameLst>
                                      </p:cBhvr>
                                      <p:to>
                                        <p:strVal val="visible"/>
                                      </p:to>
                                    </p:set>
                                    <p:animEffect transition="in" filter="fade">
                                      <p:cBhvr>
                                        <p:cTn id="17" dur="1600" decel="100000"/>
                                        <p:tgtEl>
                                          <p:spTgt spid="123912"/>
                                        </p:tgtEl>
                                      </p:cBhvr>
                                    </p:animEffect>
                                    <p:anim calcmode="lin" valueType="num">
                                      <p:cBhvr>
                                        <p:cTn id="18" dur="1600" decel="100000" fill="hold"/>
                                        <p:tgtEl>
                                          <p:spTgt spid="123912"/>
                                        </p:tgtEl>
                                        <p:attrNameLst>
                                          <p:attrName>style.rotation</p:attrName>
                                        </p:attrNameLst>
                                      </p:cBhvr>
                                      <p:tavLst>
                                        <p:tav tm="0">
                                          <p:val>
                                            <p:fltVal val="-90"/>
                                          </p:val>
                                        </p:tav>
                                        <p:tav tm="100000">
                                          <p:val>
                                            <p:fltVal val="0"/>
                                          </p:val>
                                        </p:tav>
                                      </p:tavLst>
                                    </p:anim>
                                    <p:anim calcmode="lin" valueType="num">
                                      <p:cBhvr>
                                        <p:cTn id="19" dur="1600" decel="100000" fill="hold"/>
                                        <p:tgtEl>
                                          <p:spTgt spid="123912"/>
                                        </p:tgtEl>
                                        <p:attrNameLst>
                                          <p:attrName>ppt_x</p:attrName>
                                        </p:attrNameLst>
                                      </p:cBhvr>
                                      <p:tavLst>
                                        <p:tav tm="0">
                                          <p:val>
                                            <p:strVal val="#ppt_x+0.4"/>
                                          </p:val>
                                        </p:tav>
                                        <p:tav tm="100000">
                                          <p:val>
                                            <p:strVal val="#ppt_x-0.05"/>
                                          </p:val>
                                        </p:tav>
                                      </p:tavLst>
                                    </p:anim>
                                    <p:anim calcmode="lin" valueType="num">
                                      <p:cBhvr>
                                        <p:cTn id="20" dur="1600" decel="100000" fill="hold"/>
                                        <p:tgtEl>
                                          <p:spTgt spid="123912"/>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123912"/>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123912"/>
                                        </p:tgtEl>
                                        <p:attrNameLst>
                                          <p:attrName>ppt_y</p:attrName>
                                        </p:attrNameLst>
                                      </p:cBhvr>
                                      <p:tavLst>
                                        <p:tav tm="0">
                                          <p:val>
                                            <p:strVal val="#ppt_y+0.1"/>
                                          </p:val>
                                        </p:tav>
                                        <p:tav tm="100000">
                                          <p:val>
                                            <p:strVal val="#ppt_y"/>
                                          </p:val>
                                        </p:tav>
                                      </p:tavLst>
                                    </p:anim>
                                  </p:childTnLst>
                                </p:cTn>
                              </p:par>
                              <p:par>
                                <p:cTn id="23" presetID="34" presetClass="entr" presetSubtype="0" fill="hold" grpId="0" nodeType="withEffect">
                                  <p:stCondLst>
                                    <p:cond delay="4000"/>
                                  </p:stCondLst>
                                  <p:childTnLst>
                                    <p:set>
                                      <p:cBhvr>
                                        <p:cTn id="24" dur="1" fill="hold">
                                          <p:stCondLst>
                                            <p:cond delay="0"/>
                                          </p:stCondLst>
                                        </p:cTn>
                                        <p:tgtEl>
                                          <p:spTgt spid="123911"/>
                                        </p:tgtEl>
                                        <p:attrNameLst>
                                          <p:attrName>style.visibility</p:attrName>
                                        </p:attrNameLst>
                                      </p:cBhvr>
                                      <p:to>
                                        <p:strVal val="visible"/>
                                      </p:to>
                                    </p:set>
                                    <p:anim from="(-#ppt_w/2)" to="(#ppt_x)" calcmode="lin" valueType="num">
                                      <p:cBhvr>
                                        <p:cTn id="25" dur="1200" fill="hold">
                                          <p:stCondLst>
                                            <p:cond delay="0"/>
                                          </p:stCondLst>
                                        </p:cTn>
                                        <p:tgtEl>
                                          <p:spTgt spid="123911"/>
                                        </p:tgtEl>
                                        <p:attrNameLst>
                                          <p:attrName>ppt_x</p:attrName>
                                        </p:attrNameLst>
                                      </p:cBhvr>
                                    </p:anim>
                                    <p:anim from="0" to="-1.0" calcmode="lin" valueType="num">
                                      <p:cBhvr>
                                        <p:cTn id="26" dur="400" decel="50000" autoRev="1" fill="hold">
                                          <p:stCondLst>
                                            <p:cond delay="1200"/>
                                          </p:stCondLst>
                                        </p:cTn>
                                        <p:tgtEl>
                                          <p:spTgt spid="123911"/>
                                        </p:tgtEl>
                                        <p:attrNameLst>
                                          <p:attrName>xshear</p:attrName>
                                        </p:attrNameLst>
                                      </p:cBhvr>
                                    </p:anim>
                                    <p:animScale>
                                      <p:cBhvr>
                                        <p:cTn id="27" dur="400" decel="100000" autoRev="1" fill="hold">
                                          <p:stCondLst>
                                            <p:cond delay="1200"/>
                                          </p:stCondLst>
                                        </p:cTn>
                                        <p:tgtEl>
                                          <p:spTgt spid="123911"/>
                                        </p:tgtEl>
                                      </p:cBhvr>
                                      <p:from x="100000" y="100000"/>
                                      <p:to x="80000" y="100000"/>
                                    </p:animScale>
                                    <p:anim by="(#ppt_h/3+#ppt_w*0.1)" calcmode="lin" valueType="num">
                                      <p:cBhvr additive="sum">
                                        <p:cTn id="28" dur="400" decel="100000" autoRev="1" fill="hold">
                                          <p:stCondLst>
                                            <p:cond delay="1200"/>
                                          </p:stCondLst>
                                        </p:cTn>
                                        <p:tgtEl>
                                          <p:spTgt spid="123911"/>
                                        </p:tgtEl>
                                        <p:attrNameLst>
                                          <p:attrName>ppt_x</p:attrName>
                                        </p:attrNameLst>
                                      </p:cBhvr>
                                    </p:anim>
                                  </p:childTnLst>
                                </p:cTn>
                              </p:par>
                            </p:childTnLst>
                          </p:cTn>
                        </p:par>
                        <p:par>
                          <p:cTn id="29" fill="hold" nodeType="afterGroup">
                            <p:stCondLst>
                              <p:cond delay="11000"/>
                            </p:stCondLst>
                            <p:childTnLst>
                              <p:par>
                                <p:cTn id="30" presetID="19" presetClass="entr" presetSubtype="10" fill="hold" grpId="1" nodeType="afterEffect">
                                  <p:stCondLst>
                                    <p:cond delay="0"/>
                                  </p:stCondLst>
                                  <p:childTnLst>
                                    <p:set>
                                      <p:cBhvr>
                                        <p:cTn id="31" dur="1" fill="hold">
                                          <p:stCondLst>
                                            <p:cond delay="0"/>
                                          </p:stCondLst>
                                        </p:cTn>
                                        <p:tgtEl>
                                          <p:spTgt spid="123912"/>
                                        </p:tgtEl>
                                        <p:attrNameLst>
                                          <p:attrName>style.visibility</p:attrName>
                                        </p:attrNameLst>
                                      </p:cBhvr>
                                      <p:to>
                                        <p:strVal val="visible"/>
                                      </p:to>
                                    </p:set>
                                    <p:anim calcmode="lin" valueType="num">
                                      <p:cBhvr>
                                        <p:cTn id="32" dur="5000" fill="hold"/>
                                        <p:tgtEl>
                                          <p:spTgt spid="123912"/>
                                        </p:tgtEl>
                                        <p:attrNameLst>
                                          <p:attrName>ppt_w</p:attrName>
                                        </p:attrNameLst>
                                      </p:cBhvr>
                                      <p:tavLst>
                                        <p:tav tm="0" fmla="#ppt_w*sin(2.5*pi*$)">
                                          <p:val>
                                            <p:fltVal val="0"/>
                                          </p:val>
                                        </p:tav>
                                        <p:tav tm="100000">
                                          <p:val>
                                            <p:fltVal val="1"/>
                                          </p:val>
                                        </p:tav>
                                      </p:tavLst>
                                    </p:anim>
                                    <p:anim calcmode="lin" valueType="num">
                                      <p:cBhvr>
                                        <p:cTn id="33" dur="5000" fill="hold"/>
                                        <p:tgtEl>
                                          <p:spTgt spid="123912"/>
                                        </p:tgtEl>
                                        <p:attrNameLst>
                                          <p:attrName>ppt_h</p:attrName>
                                        </p:attrNameLst>
                                      </p:cBhvr>
                                      <p:tavLst>
                                        <p:tav tm="0">
                                          <p:val>
                                            <p:strVal val="#ppt_h"/>
                                          </p:val>
                                        </p:tav>
                                        <p:tav tm="100000">
                                          <p:val>
                                            <p:strVal val="#ppt_h"/>
                                          </p:val>
                                        </p:tav>
                                      </p:tavLst>
                                    </p:anim>
                                  </p:childTnLst>
                                </p:cTn>
                              </p:par>
                              <p:par>
                                <p:cTn id="34" presetID="19" presetClass="entr" presetSubtype="10" fill="hold" grpId="1" nodeType="withEffect">
                                  <p:stCondLst>
                                    <p:cond delay="0"/>
                                  </p:stCondLst>
                                  <p:childTnLst>
                                    <p:set>
                                      <p:cBhvr>
                                        <p:cTn id="35" dur="1" fill="hold">
                                          <p:stCondLst>
                                            <p:cond delay="0"/>
                                          </p:stCondLst>
                                        </p:cTn>
                                        <p:tgtEl>
                                          <p:spTgt spid="123911"/>
                                        </p:tgtEl>
                                        <p:attrNameLst>
                                          <p:attrName>style.visibility</p:attrName>
                                        </p:attrNameLst>
                                      </p:cBhvr>
                                      <p:to>
                                        <p:strVal val="visible"/>
                                      </p:to>
                                    </p:set>
                                    <p:anim calcmode="lin" valueType="num">
                                      <p:cBhvr>
                                        <p:cTn id="36" dur="5000" fill="hold"/>
                                        <p:tgtEl>
                                          <p:spTgt spid="123911"/>
                                        </p:tgtEl>
                                        <p:attrNameLst>
                                          <p:attrName>ppt_w</p:attrName>
                                        </p:attrNameLst>
                                      </p:cBhvr>
                                      <p:tavLst>
                                        <p:tav tm="0" fmla="#ppt_w*sin(2.5*pi*$)">
                                          <p:val>
                                            <p:fltVal val="0"/>
                                          </p:val>
                                        </p:tav>
                                        <p:tav tm="100000">
                                          <p:val>
                                            <p:fltVal val="1"/>
                                          </p:val>
                                        </p:tav>
                                      </p:tavLst>
                                    </p:anim>
                                    <p:anim calcmode="lin" valueType="num">
                                      <p:cBhvr>
                                        <p:cTn id="37" dur="5000" fill="hold"/>
                                        <p:tgtEl>
                                          <p:spTgt spid="1239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0" grpId="0" animBg="1"/>
      <p:bldP spid="123911" grpId="0" animBg="1"/>
      <p:bldP spid="123911" grpId="1" animBg="1"/>
      <p:bldP spid="123912" grpId="0" animBg="1"/>
      <p:bldP spid="12391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Oval 4"/>
          <p:cNvSpPr>
            <a:spLocks noChangeArrowheads="1"/>
          </p:cNvSpPr>
          <p:nvPr/>
        </p:nvSpPr>
        <p:spPr bwMode="auto">
          <a:xfrm>
            <a:off x="838200" y="228600"/>
            <a:ext cx="762000" cy="838200"/>
          </a:xfrm>
          <a:prstGeom prst="ellipse">
            <a:avLst/>
          </a:prstGeom>
          <a:solidFill>
            <a:srgbClr val="FF66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6000">
                <a:solidFill>
                  <a:srgbClr val="FF0000"/>
                </a:solidFill>
                <a:cs typeface="Times New Roman" panose="02020603050405020304" pitchFamily="18" charset="0"/>
              </a:rPr>
              <a:t>?</a:t>
            </a:r>
          </a:p>
        </p:txBody>
      </p:sp>
      <p:sp>
        <p:nvSpPr>
          <p:cNvPr id="18437" name="Text Box 5"/>
          <p:cNvSpPr txBox="1">
            <a:spLocks noChangeArrowheads="1"/>
          </p:cNvSpPr>
          <p:nvPr/>
        </p:nvSpPr>
        <p:spPr bwMode="auto">
          <a:xfrm>
            <a:off x="1600200" y="406400"/>
            <a:ext cx="67579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800" b="1">
                <a:solidFill>
                  <a:srgbClr val="FF0000"/>
                </a:solidFill>
              </a:rPr>
              <a:t>Em có thể tư vấn giúp 1 số trường hợp sau:</a:t>
            </a:r>
          </a:p>
          <a:p>
            <a:pPr algn="ctr" eaLnBrk="1" hangingPunct="1"/>
            <a:r>
              <a:rPr lang="en-US" sz="2800" b="1">
                <a:solidFill>
                  <a:srgbClr val="FF0000"/>
                </a:solidFill>
              </a:rPr>
              <a:t>(Câu hỏi tư vấn</a:t>
            </a:r>
            <a:r>
              <a:rPr lang="en-US" b="1">
                <a:solidFill>
                  <a:srgbClr val="FF0000"/>
                </a:solidFill>
              </a:rPr>
              <a:t> trong PHT)</a:t>
            </a:r>
          </a:p>
        </p:txBody>
      </p:sp>
      <p:sp>
        <p:nvSpPr>
          <p:cNvPr id="18438" name="Text Box 6"/>
          <p:cNvSpPr txBox="1">
            <a:spLocks noChangeArrowheads="1"/>
          </p:cNvSpPr>
          <p:nvPr/>
        </p:nvSpPr>
        <p:spPr bwMode="auto">
          <a:xfrm>
            <a:off x="685800" y="1219200"/>
            <a:ext cx="85034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dirty="0"/>
              <a:t>1.Một </a:t>
            </a:r>
            <a:r>
              <a:rPr lang="en-US" dirty="0" err="1"/>
              <a:t>thanh</a:t>
            </a:r>
            <a:r>
              <a:rPr lang="en-US" dirty="0"/>
              <a:t> </a:t>
            </a:r>
            <a:r>
              <a:rPr lang="en-US" dirty="0" err="1"/>
              <a:t>niên</a:t>
            </a:r>
            <a:r>
              <a:rPr lang="en-US" dirty="0"/>
              <a:t> </a:t>
            </a:r>
            <a:r>
              <a:rPr lang="en-US" dirty="0" err="1"/>
              <a:t>không</a:t>
            </a:r>
            <a:r>
              <a:rPr lang="en-US" dirty="0"/>
              <a:t> </a:t>
            </a:r>
            <a:r>
              <a:rPr lang="en-US" dirty="0" err="1"/>
              <a:t>mắc</a:t>
            </a:r>
            <a:r>
              <a:rPr lang="en-US" dirty="0"/>
              <a:t> </a:t>
            </a:r>
            <a:r>
              <a:rPr lang="en-US" dirty="0" err="1"/>
              <a:t>bệnh</a:t>
            </a:r>
            <a:r>
              <a:rPr lang="en-US" dirty="0"/>
              <a:t> </a:t>
            </a:r>
            <a:r>
              <a:rPr lang="en-US" dirty="0" err="1"/>
              <a:t>mù</a:t>
            </a:r>
            <a:r>
              <a:rPr lang="en-US" dirty="0"/>
              <a:t> </a:t>
            </a:r>
            <a:r>
              <a:rPr lang="en-US" dirty="0" err="1"/>
              <a:t>màu</a:t>
            </a:r>
            <a:r>
              <a:rPr lang="en-US" dirty="0"/>
              <a:t> </a:t>
            </a:r>
            <a:r>
              <a:rPr lang="en-US" dirty="0" err="1"/>
              <a:t>muốn</a:t>
            </a:r>
            <a:r>
              <a:rPr lang="en-US" dirty="0"/>
              <a:t> </a:t>
            </a:r>
            <a:r>
              <a:rPr lang="en-US" dirty="0" err="1"/>
              <a:t>kết</a:t>
            </a:r>
            <a:r>
              <a:rPr lang="en-US" dirty="0"/>
              <a:t> </a:t>
            </a:r>
            <a:r>
              <a:rPr lang="en-US" dirty="0" err="1"/>
              <a:t>hôn</a:t>
            </a:r>
            <a:r>
              <a:rPr lang="en-US" dirty="0"/>
              <a:t> </a:t>
            </a:r>
            <a:r>
              <a:rPr lang="en-US" dirty="0" err="1"/>
              <a:t>với</a:t>
            </a:r>
            <a:r>
              <a:rPr lang="en-US" dirty="0"/>
              <a:t> 1 </a:t>
            </a:r>
            <a:r>
              <a:rPr lang="en-US" dirty="0" err="1"/>
              <a:t>cô</a:t>
            </a:r>
            <a:r>
              <a:rPr lang="en-US" dirty="0"/>
              <a:t> </a:t>
            </a:r>
          </a:p>
          <a:p>
            <a:pPr eaLnBrk="1" hangingPunct="1"/>
            <a:r>
              <a:rPr lang="en-US" dirty="0"/>
              <a:t>  </a:t>
            </a:r>
            <a:r>
              <a:rPr lang="en-US" dirty="0" err="1"/>
              <a:t>bạn</a:t>
            </a:r>
            <a:r>
              <a:rPr lang="en-US" dirty="0"/>
              <a:t> </a:t>
            </a:r>
            <a:r>
              <a:rPr lang="en-US" dirty="0" err="1"/>
              <a:t>cũng</a:t>
            </a:r>
            <a:r>
              <a:rPr lang="en-US" dirty="0"/>
              <a:t> </a:t>
            </a:r>
            <a:r>
              <a:rPr lang="en-US" dirty="0" err="1"/>
              <a:t>không</a:t>
            </a:r>
            <a:r>
              <a:rPr lang="en-US" dirty="0"/>
              <a:t> </a:t>
            </a:r>
            <a:r>
              <a:rPr lang="en-US" dirty="0" err="1"/>
              <a:t>mắc</a:t>
            </a:r>
            <a:r>
              <a:rPr lang="en-US" dirty="0"/>
              <a:t> </a:t>
            </a:r>
            <a:r>
              <a:rPr lang="en-US" dirty="0" err="1"/>
              <a:t>bệnh</a:t>
            </a:r>
            <a:r>
              <a:rPr lang="en-US" dirty="0"/>
              <a:t> </a:t>
            </a:r>
            <a:r>
              <a:rPr lang="en-US" dirty="0" err="1"/>
              <a:t>này</a:t>
            </a:r>
            <a:r>
              <a:rPr lang="en-US" dirty="0" smtClean="0"/>
              <a:t>, </a:t>
            </a:r>
            <a:r>
              <a:rPr lang="en-US" dirty="0" err="1" smtClean="0"/>
              <a:t>nhưng</a:t>
            </a:r>
            <a:r>
              <a:rPr lang="en-US" dirty="0" smtClean="0"/>
              <a:t> </a:t>
            </a:r>
            <a:r>
              <a:rPr lang="en-US" dirty="0" err="1"/>
              <a:t>lại</a:t>
            </a:r>
            <a:r>
              <a:rPr lang="en-US" dirty="0"/>
              <a:t> </a:t>
            </a:r>
            <a:r>
              <a:rPr lang="en-US" dirty="0" err="1"/>
              <a:t>có</a:t>
            </a:r>
            <a:r>
              <a:rPr lang="en-US" dirty="0"/>
              <a:t> </a:t>
            </a:r>
            <a:r>
              <a:rPr lang="en-US" dirty="0" err="1"/>
              <a:t>bố</a:t>
            </a:r>
            <a:r>
              <a:rPr lang="en-US" dirty="0"/>
              <a:t> </a:t>
            </a:r>
            <a:r>
              <a:rPr lang="en-US" dirty="0" err="1"/>
              <a:t>mắc</a:t>
            </a:r>
            <a:r>
              <a:rPr lang="en-US" dirty="0"/>
              <a:t> </a:t>
            </a:r>
            <a:r>
              <a:rPr lang="en-US" dirty="0" err="1"/>
              <a:t>bệnh</a:t>
            </a:r>
            <a:r>
              <a:rPr lang="en-US" dirty="0" smtClean="0"/>
              <a:t>. </a:t>
            </a:r>
            <a:r>
              <a:rPr lang="en-US" dirty="0" err="1" smtClean="0"/>
              <a:t>Liệu</a:t>
            </a:r>
            <a:r>
              <a:rPr lang="en-US" dirty="0" smtClean="0"/>
              <a:t> </a:t>
            </a:r>
            <a:r>
              <a:rPr lang="en-US" dirty="0" err="1"/>
              <a:t>họ</a:t>
            </a:r>
            <a:r>
              <a:rPr lang="en-US" dirty="0"/>
              <a:t> </a:t>
            </a:r>
          </a:p>
          <a:p>
            <a:pPr eaLnBrk="1" hangingPunct="1"/>
            <a:r>
              <a:rPr lang="en-US" dirty="0"/>
              <a:t> </a:t>
            </a:r>
            <a:r>
              <a:rPr lang="en-US" dirty="0" err="1"/>
              <a:t>lấy</a:t>
            </a:r>
            <a:r>
              <a:rPr lang="en-US" dirty="0"/>
              <a:t> </a:t>
            </a:r>
            <a:r>
              <a:rPr lang="en-US" dirty="0" err="1"/>
              <a:t>nhau</a:t>
            </a:r>
            <a:r>
              <a:rPr lang="en-US" dirty="0"/>
              <a:t> </a:t>
            </a:r>
            <a:r>
              <a:rPr lang="en-US" dirty="0" err="1"/>
              <a:t>thì</a:t>
            </a:r>
            <a:r>
              <a:rPr lang="en-US" dirty="0"/>
              <a:t> </a:t>
            </a:r>
            <a:r>
              <a:rPr lang="en-US" dirty="0" err="1"/>
              <a:t>có</a:t>
            </a:r>
            <a:r>
              <a:rPr lang="en-US" dirty="0"/>
              <a:t> </a:t>
            </a:r>
            <a:r>
              <a:rPr lang="en-US" dirty="0" err="1"/>
              <a:t>khả</a:t>
            </a:r>
            <a:r>
              <a:rPr lang="en-US" dirty="0"/>
              <a:t> </a:t>
            </a:r>
            <a:r>
              <a:rPr lang="en-US" dirty="0" err="1"/>
              <a:t>năng</a:t>
            </a:r>
            <a:r>
              <a:rPr lang="en-US" dirty="0"/>
              <a:t> </a:t>
            </a:r>
            <a:r>
              <a:rPr lang="en-US" dirty="0" err="1"/>
              <a:t>sinh</a:t>
            </a:r>
            <a:r>
              <a:rPr lang="en-US" dirty="0"/>
              <a:t> con </a:t>
            </a:r>
            <a:r>
              <a:rPr lang="en-US" dirty="0" err="1"/>
              <a:t>mắc</a:t>
            </a:r>
            <a:r>
              <a:rPr lang="en-US" dirty="0"/>
              <a:t> </a:t>
            </a:r>
            <a:r>
              <a:rPr lang="en-US" dirty="0" err="1"/>
              <a:t>bệnh</a:t>
            </a:r>
            <a:r>
              <a:rPr lang="en-US" dirty="0"/>
              <a:t> </a:t>
            </a:r>
            <a:r>
              <a:rPr lang="en-US" dirty="0" err="1"/>
              <a:t>không</a:t>
            </a:r>
            <a:r>
              <a:rPr lang="en-US" dirty="0"/>
              <a:t>?</a:t>
            </a:r>
          </a:p>
        </p:txBody>
      </p:sp>
      <p:sp>
        <p:nvSpPr>
          <p:cNvPr id="18440" name="Text Box 8"/>
          <p:cNvSpPr txBox="1">
            <a:spLocks noChangeArrowheads="1"/>
          </p:cNvSpPr>
          <p:nvPr/>
        </p:nvSpPr>
        <p:spPr bwMode="auto">
          <a:xfrm>
            <a:off x="685800" y="2514600"/>
            <a:ext cx="78930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t>2.Cả vợ chồng tôi đều không bị bạch tạng mà lại sinh được 1 </a:t>
            </a:r>
          </a:p>
          <a:p>
            <a:pPr eaLnBrk="1" hangingPunct="1"/>
            <a:r>
              <a:rPr lang="en-US"/>
              <a:t>  con trai mắc bệnh,tại sao vậy?nếu sinh con tiếp thì con gái có </a:t>
            </a:r>
          </a:p>
          <a:p>
            <a:pPr eaLnBrk="1" hangingPunct="1"/>
            <a:r>
              <a:rPr lang="en-US"/>
              <a:t>  mắc bệnh không? tỷ lệ bao nhiêu?</a:t>
            </a:r>
          </a:p>
        </p:txBody>
      </p:sp>
      <p:sp>
        <p:nvSpPr>
          <p:cNvPr id="18442" name="Rectangle 10"/>
          <p:cNvSpPr>
            <a:spLocks noChangeArrowheads="1"/>
          </p:cNvSpPr>
          <p:nvPr/>
        </p:nvSpPr>
        <p:spPr bwMode="auto">
          <a:xfrm>
            <a:off x="685800" y="3886200"/>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t>3.Một người bạch tạng muốn kết hôn và sinh con . Em có lời   khuyên  như thế nào?</a:t>
            </a:r>
          </a:p>
        </p:txBody>
      </p:sp>
      <p:sp>
        <p:nvSpPr>
          <p:cNvPr id="18443" name="Rectangle 11"/>
          <p:cNvSpPr>
            <a:spLocks noChangeArrowheads="1"/>
          </p:cNvSpPr>
          <p:nvPr/>
        </p:nvSpPr>
        <p:spPr bwMode="auto">
          <a:xfrm>
            <a:off x="762000" y="4876800"/>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t>4.Một cặp vợ chồng sinh đứa con đầu lòng  mắc Đao,nếu sinh con tiếp thì có khả năng mắc Đao nữa  không?</a:t>
            </a:r>
          </a:p>
        </p:txBody>
      </p:sp>
      <p:sp>
        <p:nvSpPr>
          <p:cNvPr id="12296" name="AutoShape 12">
            <a:hlinkClick r:id="rId2" action="ppaction://hlinksldjump"/>
          </p:cNvPr>
          <p:cNvSpPr>
            <a:spLocks noChangeArrowheads="1"/>
          </p:cNvSpPr>
          <p:nvPr/>
        </p:nvSpPr>
        <p:spPr bwMode="auto">
          <a:xfrm>
            <a:off x="3276600" y="6096000"/>
            <a:ext cx="533400" cy="485775"/>
          </a:xfrm>
          <a:prstGeom prst="rightArrow">
            <a:avLst>
              <a:gd name="adj1" fmla="val 50000"/>
              <a:gd name="adj2" fmla="val 27451"/>
            </a:avLst>
          </a:prstGeom>
          <a:solidFill>
            <a:srgbClr val="FFFF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t>1</a:t>
            </a:r>
          </a:p>
        </p:txBody>
      </p:sp>
      <p:sp>
        <p:nvSpPr>
          <p:cNvPr id="12297" name="AutoShape 13">
            <a:hlinkClick r:id="rId3" action="ppaction://hlinksldjump"/>
          </p:cNvPr>
          <p:cNvSpPr>
            <a:spLocks noChangeArrowheads="1"/>
          </p:cNvSpPr>
          <p:nvPr/>
        </p:nvSpPr>
        <p:spPr bwMode="auto">
          <a:xfrm>
            <a:off x="4267200" y="6096000"/>
            <a:ext cx="533400" cy="485775"/>
          </a:xfrm>
          <a:prstGeom prst="rightArrow">
            <a:avLst>
              <a:gd name="adj1" fmla="val 50000"/>
              <a:gd name="adj2" fmla="val 27451"/>
            </a:avLst>
          </a:prstGeom>
          <a:solidFill>
            <a:srgbClr val="FFFF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t>2</a:t>
            </a:r>
          </a:p>
        </p:txBody>
      </p:sp>
      <p:sp>
        <p:nvSpPr>
          <p:cNvPr id="12298" name="AutoShape 14">
            <a:hlinkClick r:id="rId4" action="ppaction://hlinksldjump"/>
          </p:cNvPr>
          <p:cNvSpPr>
            <a:spLocks noChangeArrowheads="1"/>
          </p:cNvSpPr>
          <p:nvPr/>
        </p:nvSpPr>
        <p:spPr bwMode="auto">
          <a:xfrm>
            <a:off x="5257800" y="6096000"/>
            <a:ext cx="533400" cy="485775"/>
          </a:xfrm>
          <a:prstGeom prst="rightArrow">
            <a:avLst>
              <a:gd name="adj1" fmla="val 50000"/>
              <a:gd name="adj2" fmla="val 27451"/>
            </a:avLst>
          </a:prstGeom>
          <a:solidFill>
            <a:srgbClr val="FFFF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t>3</a:t>
            </a:r>
          </a:p>
        </p:txBody>
      </p:sp>
      <p:sp>
        <p:nvSpPr>
          <p:cNvPr id="12299" name="AutoShape 15">
            <a:hlinkClick r:id="rId5" action="ppaction://hlinksldjump"/>
          </p:cNvPr>
          <p:cNvSpPr>
            <a:spLocks noChangeArrowheads="1"/>
          </p:cNvSpPr>
          <p:nvPr/>
        </p:nvSpPr>
        <p:spPr bwMode="auto">
          <a:xfrm>
            <a:off x="6629400" y="6019800"/>
            <a:ext cx="457200" cy="485775"/>
          </a:xfrm>
          <a:prstGeom prst="rightArrow">
            <a:avLst>
              <a:gd name="adj1" fmla="val 50000"/>
              <a:gd name="adj2" fmla="val 25000"/>
            </a:avLst>
          </a:prstGeom>
          <a:solidFill>
            <a:srgbClr val="FFFF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t>4</a:t>
            </a:r>
          </a:p>
        </p:txBody>
      </p:sp>
      <p:sp>
        <p:nvSpPr>
          <p:cNvPr id="12300" name="AutoShape 17">
            <a:hlinkClick r:id="rId6" action="ppaction://hlinksldjump"/>
          </p:cNvPr>
          <p:cNvSpPr>
            <a:spLocks noChangeArrowheads="1"/>
          </p:cNvSpPr>
          <p:nvPr/>
        </p:nvSpPr>
        <p:spPr bwMode="auto">
          <a:xfrm>
            <a:off x="1600200" y="6172200"/>
            <a:ext cx="609600" cy="485775"/>
          </a:xfrm>
          <a:prstGeom prst="rightArrow">
            <a:avLst>
              <a:gd name="adj1" fmla="val 50000"/>
              <a:gd name="adj2" fmla="val 31373"/>
            </a:avLst>
          </a:prstGeom>
          <a:solidFill>
            <a:srgbClr val="FFFF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t>16</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37"/>
                                        </p:tgtEl>
                                        <p:attrNameLst>
                                          <p:attrName>style.visibility</p:attrName>
                                        </p:attrNameLst>
                                      </p:cBhvr>
                                      <p:to>
                                        <p:strVal val="visible"/>
                                      </p:to>
                                    </p:set>
                                    <p:anim calcmode="lin" valueType="num">
                                      <p:cBhvr additive="base">
                                        <p:cTn id="11" dur="500" fill="hold"/>
                                        <p:tgtEl>
                                          <p:spTgt spid="18437"/>
                                        </p:tgtEl>
                                        <p:attrNameLst>
                                          <p:attrName>ppt_x</p:attrName>
                                        </p:attrNameLst>
                                      </p:cBhvr>
                                      <p:tavLst>
                                        <p:tav tm="0">
                                          <p:val>
                                            <p:strVal val="#ppt_x"/>
                                          </p:val>
                                        </p:tav>
                                        <p:tav tm="100000">
                                          <p:val>
                                            <p:strVal val="#ppt_x"/>
                                          </p:val>
                                        </p:tav>
                                      </p:tavLst>
                                    </p:anim>
                                    <p:anim calcmode="lin" valueType="num">
                                      <p:cBhvr additive="base">
                                        <p:cTn id="12"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8438">
                                            <p:txEl>
                                              <p:pRg st="0" end="0"/>
                                            </p:txEl>
                                          </p:spTgt>
                                        </p:tgtEl>
                                        <p:attrNameLst>
                                          <p:attrName>style.visibility</p:attrName>
                                        </p:attrNameLst>
                                      </p:cBhvr>
                                      <p:to>
                                        <p:strVal val="visible"/>
                                      </p:to>
                                    </p:set>
                                    <p:animEffect transition="in" filter="diamond(in)">
                                      <p:cBhvr>
                                        <p:cTn id="17" dur="2000"/>
                                        <p:tgtEl>
                                          <p:spTgt spid="18438">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18438">
                                            <p:txEl>
                                              <p:pRg st="1" end="1"/>
                                            </p:txEl>
                                          </p:spTgt>
                                        </p:tgtEl>
                                        <p:attrNameLst>
                                          <p:attrName>style.visibility</p:attrName>
                                        </p:attrNameLst>
                                      </p:cBhvr>
                                      <p:to>
                                        <p:strVal val="visible"/>
                                      </p:to>
                                    </p:set>
                                    <p:animEffect transition="in" filter="diamond(in)">
                                      <p:cBhvr>
                                        <p:cTn id="20" dur="2000"/>
                                        <p:tgtEl>
                                          <p:spTgt spid="18438">
                                            <p:txEl>
                                              <p:pRg st="1" end="1"/>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18438">
                                            <p:txEl>
                                              <p:pRg st="2" end="2"/>
                                            </p:txEl>
                                          </p:spTgt>
                                        </p:tgtEl>
                                        <p:attrNameLst>
                                          <p:attrName>style.visibility</p:attrName>
                                        </p:attrNameLst>
                                      </p:cBhvr>
                                      <p:to>
                                        <p:strVal val="visible"/>
                                      </p:to>
                                    </p:set>
                                    <p:animEffect transition="in" filter="diamond(in)">
                                      <p:cBhvr>
                                        <p:cTn id="23" dur="2000"/>
                                        <p:tgtEl>
                                          <p:spTgt spid="18438">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18440">
                                            <p:txEl>
                                              <p:pRg st="0" end="0"/>
                                            </p:txEl>
                                          </p:spTgt>
                                        </p:tgtEl>
                                        <p:attrNameLst>
                                          <p:attrName>style.visibility</p:attrName>
                                        </p:attrNameLst>
                                      </p:cBhvr>
                                      <p:to>
                                        <p:strVal val="visible"/>
                                      </p:to>
                                    </p:set>
                                    <p:animEffect transition="in" filter="diamond(in)">
                                      <p:cBhvr>
                                        <p:cTn id="28" dur="2000"/>
                                        <p:tgtEl>
                                          <p:spTgt spid="18440">
                                            <p:txEl>
                                              <p:pRg st="0" end="0"/>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18440">
                                            <p:txEl>
                                              <p:pRg st="1" end="1"/>
                                            </p:txEl>
                                          </p:spTgt>
                                        </p:tgtEl>
                                        <p:attrNameLst>
                                          <p:attrName>style.visibility</p:attrName>
                                        </p:attrNameLst>
                                      </p:cBhvr>
                                      <p:to>
                                        <p:strVal val="visible"/>
                                      </p:to>
                                    </p:set>
                                    <p:animEffect transition="in" filter="diamond(in)">
                                      <p:cBhvr>
                                        <p:cTn id="31" dur="2000"/>
                                        <p:tgtEl>
                                          <p:spTgt spid="18440">
                                            <p:txEl>
                                              <p:pRg st="1" end="1"/>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18440">
                                            <p:txEl>
                                              <p:pRg st="2" end="2"/>
                                            </p:txEl>
                                          </p:spTgt>
                                        </p:tgtEl>
                                        <p:attrNameLst>
                                          <p:attrName>style.visibility</p:attrName>
                                        </p:attrNameLst>
                                      </p:cBhvr>
                                      <p:to>
                                        <p:strVal val="visible"/>
                                      </p:to>
                                    </p:set>
                                    <p:animEffect transition="in" filter="diamond(in)">
                                      <p:cBhvr>
                                        <p:cTn id="34" dur="2000"/>
                                        <p:tgtEl>
                                          <p:spTgt spid="18440">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8442"/>
                                        </p:tgtEl>
                                        <p:attrNameLst>
                                          <p:attrName>style.visibility</p:attrName>
                                        </p:attrNameLst>
                                      </p:cBhvr>
                                      <p:to>
                                        <p:strVal val="visible"/>
                                      </p:to>
                                    </p:set>
                                    <p:animEffect transition="in" filter="diamond(in)">
                                      <p:cBhvr>
                                        <p:cTn id="39" dur="2000"/>
                                        <p:tgtEl>
                                          <p:spTgt spid="1844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8443"/>
                                        </p:tgtEl>
                                        <p:attrNameLst>
                                          <p:attrName>style.visibility</p:attrName>
                                        </p:attrNameLst>
                                      </p:cBhvr>
                                      <p:to>
                                        <p:strVal val="visible"/>
                                      </p:to>
                                    </p:set>
                                    <p:animEffect transition="in" filter="diamond(in)">
                                      <p:cBhvr>
                                        <p:cTn id="44" dur="20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p:bldP spid="18442" grpId="0"/>
      <p:bldP spid="184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1066800" y="2438400"/>
            <a:ext cx="79676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u="sng">
                <a:solidFill>
                  <a:srgbClr val="FF0000"/>
                </a:solidFill>
              </a:rPr>
              <a:t>KL1</a:t>
            </a:r>
            <a:r>
              <a:rPr lang="en-US" b="1">
                <a:solidFill>
                  <a:srgbClr val="FF0000"/>
                </a:solidFill>
              </a:rPr>
              <a:t>:  Khi họ lấy nhau có khả năng sinh con trai mắc bệnh, </a:t>
            </a:r>
          </a:p>
          <a:p>
            <a:pPr eaLnBrk="1" hangingPunct="1"/>
            <a:r>
              <a:rPr lang="en-US" b="1">
                <a:solidFill>
                  <a:srgbClr val="FF0000"/>
                </a:solidFill>
              </a:rPr>
              <a:t>          xác suất 25%</a:t>
            </a:r>
          </a:p>
        </p:txBody>
      </p:sp>
      <p:sp>
        <p:nvSpPr>
          <p:cNvPr id="13315" name="Text Box 6"/>
          <p:cNvSpPr txBox="1">
            <a:spLocks noChangeArrowheads="1"/>
          </p:cNvSpPr>
          <p:nvPr/>
        </p:nvSpPr>
        <p:spPr bwMode="auto">
          <a:xfrm>
            <a:off x="974725" y="1031875"/>
            <a:ext cx="81549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a:t>Bệnh mù màu do đột biến gen lặn trên NST X</a:t>
            </a:r>
          </a:p>
          <a:p>
            <a:pPr eaLnBrk="1" hangingPunct="1"/>
            <a:r>
              <a:rPr lang="en-US" b="1"/>
              <a:t>Người thanh niên không mắc bệnh có KG là X</a:t>
            </a:r>
            <a:r>
              <a:rPr lang="en-US" b="1" baseline="30000"/>
              <a:t>A</a:t>
            </a:r>
            <a:r>
              <a:rPr lang="en-US" b="1"/>
              <a:t>Y</a:t>
            </a:r>
          </a:p>
          <a:p>
            <a:pPr eaLnBrk="1" hangingPunct="1"/>
            <a:r>
              <a:rPr lang="en-US" b="1"/>
              <a:t>Cô bạn không mắc bệnh ,nhưng có bố bị bệnh có KG là X</a:t>
            </a:r>
            <a:r>
              <a:rPr lang="en-US" b="1" baseline="30000"/>
              <a:t>A</a:t>
            </a:r>
            <a:r>
              <a:rPr lang="en-US" b="1"/>
              <a:t>X</a:t>
            </a:r>
            <a:r>
              <a:rPr lang="en-US" b="1" baseline="30000"/>
              <a:t>a</a:t>
            </a:r>
          </a:p>
        </p:txBody>
      </p:sp>
      <p:sp>
        <p:nvSpPr>
          <p:cNvPr id="13316" name="AutoShape 7">
            <a:hlinkClick r:id="rId2" action="ppaction://hlinksldjump"/>
          </p:cNvPr>
          <p:cNvSpPr>
            <a:spLocks noChangeArrowheads="1"/>
          </p:cNvSpPr>
          <p:nvPr/>
        </p:nvSpPr>
        <p:spPr bwMode="auto">
          <a:xfrm rot="10800000">
            <a:off x="2362200" y="5867400"/>
            <a:ext cx="609600" cy="485775"/>
          </a:xfrm>
          <a:prstGeom prst="rightArrow">
            <a:avLst>
              <a:gd name="adj1" fmla="val 50000"/>
              <a:gd name="adj2" fmla="val 31373"/>
            </a:avLst>
          </a:prstGeom>
          <a:solidFill>
            <a:srgbClr val="FFFFFF"/>
          </a:solidFill>
          <a:ln w="9525">
            <a:solidFill>
              <a:schemeClr val="tx1"/>
            </a:solidFill>
            <a:miter lim="800000"/>
            <a:headEnd/>
            <a:tailEnd/>
          </a:ln>
        </p:spPr>
        <p:txBody>
          <a:bodyPr rot="10800000"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t>11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28588" y="1143000"/>
            <a:ext cx="92440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u="sng"/>
              <a:t>KL2</a:t>
            </a:r>
            <a:r>
              <a:rPr lang="en-US" b="1"/>
              <a:t>:Bệnh do đột biến gen lặn trên NST thường. </a:t>
            </a:r>
          </a:p>
          <a:p>
            <a:pPr eaLnBrk="1" hangingPunct="1"/>
            <a:r>
              <a:rPr lang="en-US" b="1"/>
              <a:t>      Giả sử gen :a bị bệnh</a:t>
            </a:r>
          </a:p>
          <a:p>
            <a:pPr eaLnBrk="1" hangingPunct="1"/>
            <a:r>
              <a:rPr lang="en-US" b="1"/>
              <a:t>     Vậy con trai mắc bệnh  có KG là:  aa </a:t>
            </a:r>
          </a:p>
          <a:p>
            <a:pPr eaLnBrk="1" hangingPunct="1"/>
            <a:r>
              <a:rPr lang="en-US" b="1"/>
              <a:t>      Con trai mắc bệnh là di truyền từ bố, mẹ. Vậy bố, mẹ có KG :Aa                          Nếu sinh con tiếp thì con gái có khả năng mắc bệnh với tỷ lệ 25%</a:t>
            </a:r>
          </a:p>
        </p:txBody>
      </p:sp>
      <p:sp>
        <p:nvSpPr>
          <p:cNvPr id="14339" name="AutoShape 5">
            <a:hlinkClick r:id="rId2" action="ppaction://hlinksldjump"/>
          </p:cNvPr>
          <p:cNvSpPr>
            <a:spLocks noChangeArrowheads="1"/>
          </p:cNvSpPr>
          <p:nvPr/>
        </p:nvSpPr>
        <p:spPr bwMode="auto">
          <a:xfrm rot="10302636">
            <a:off x="2351088" y="5715000"/>
            <a:ext cx="609600" cy="638175"/>
          </a:xfrm>
          <a:prstGeom prst="rightArrow">
            <a:avLst>
              <a:gd name="adj1" fmla="val 50000"/>
              <a:gd name="adj2" fmla="val 25000"/>
            </a:avLst>
          </a:prstGeom>
          <a:solidFill>
            <a:srgbClr val="FFFFFF"/>
          </a:solidFill>
          <a:ln w="9525">
            <a:solidFill>
              <a:schemeClr val="tx1"/>
            </a:solidFill>
            <a:miter lim="800000"/>
            <a:headEnd/>
            <a:tailEnd/>
          </a:ln>
        </p:spPr>
        <p:txBody>
          <a:bodyPr rot="10800000"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t>11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914400" y="457200"/>
            <a:ext cx="804386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t>Người bạch tạng có KG là :aa</a:t>
            </a:r>
          </a:p>
          <a:p>
            <a:pPr eaLnBrk="1" hangingPunct="1"/>
            <a:endParaRPr lang="en-US" sz="2800" b="1"/>
          </a:p>
          <a:p>
            <a:pPr eaLnBrk="1" hangingPunct="1"/>
            <a:r>
              <a:rPr lang="en-US" b="1"/>
              <a:t>+Nếu lấy người có KG  AA</a:t>
            </a:r>
            <a:r>
              <a:rPr lang="en-US" b="1">
                <a:sym typeface="Wingdings" panose="05000000000000000000" pitchFamily="2" charset="2"/>
              </a:rPr>
              <a:t> con sinh ra không ai mắc bệnh</a:t>
            </a:r>
          </a:p>
          <a:p>
            <a:pPr eaLnBrk="1" hangingPunct="1"/>
            <a:r>
              <a:rPr lang="en-US" b="1">
                <a:sym typeface="Wingdings" panose="05000000000000000000" pitchFamily="2" charset="2"/>
              </a:rPr>
              <a:t>+Nếu lấy người có KG  Aa50%mắc bệnh:50% không mắc</a:t>
            </a:r>
          </a:p>
          <a:p>
            <a:pPr eaLnBrk="1" hangingPunct="1"/>
            <a:r>
              <a:rPr lang="en-US" b="1">
                <a:sym typeface="Wingdings" panose="05000000000000000000" pitchFamily="2" charset="2"/>
              </a:rPr>
              <a:t>+Nếu lấy ngưòi có KG  aa 100% con mắc bệnh</a:t>
            </a:r>
          </a:p>
        </p:txBody>
      </p:sp>
      <p:sp>
        <p:nvSpPr>
          <p:cNvPr id="15364" name="AutoShape 7">
            <a:hlinkClick r:id="rId2" action="ppaction://hlinksldjump"/>
          </p:cNvPr>
          <p:cNvSpPr>
            <a:spLocks noChangeArrowheads="1"/>
          </p:cNvSpPr>
          <p:nvPr/>
        </p:nvSpPr>
        <p:spPr bwMode="auto">
          <a:xfrm rot="10578721">
            <a:off x="2286000" y="5789613"/>
            <a:ext cx="609600" cy="533400"/>
          </a:xfrm>
          <a:prstGeom prst="rightArrow">
            <a:avLst>
              <a:gd name="adj1" fmla="val 50000"/>
              <a:gd name="adj2" fmla="val 28571"/>
            </a:avLst>
          </a:prstGeom>
          <a:solidFill>
            <a:srgbClr val="FFFFFF"/>
          </a:solidFill>
          <a:ln w="9525">
            <a:solidFill>
              <a:schemeClr val="tx1"/>
            </a:solidFill>
            <a:miter lim="800000"/>
            <a:headEnd/>
            <a:tailEnd/>
          </a:ln>
        </p:spPr>
        <p:txBody>
          <a:bodyPr rot="10800000"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t>11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762000" y="2514600"/>
            <a:ext cx="7724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u="sng"/>
              <a:t>KL4</a:t>
            </a:r>
            <a:r>
              <a:rPr lang="en-US" b="1"/>
              <a:t>: Có khả năng nhưng tần số thấp,không nên sinh con </a:t>
            </a:r>
          </a:p>
          <a:p>
            <a:pPr eaLnBrk="1" hangingPunct="1"/>
            <a:r>
              <a:rPr lang="en-US" b="1"/>
              <a:t>          khi tuổi của mẹ quá cao</a:t>
            </a:r>
          </a:p>
          <a:p>
            <a:pPr eaLnBrk="1" hangingPunct="1"/>
            <a:r>
              <a:rPr lang="en-US" b="1"/>
              <a:t>         Nên </a:t>
            </a:r>
            <a:r>
              <a:rPr lang="en-US" b="1">
                <a:solidFill>
                  <a:srgbClr val="FF0000"/>
                </a:solidFill>
              </a:rPr>
              <a:t>sàng lọc trước sinh</a:t>
            </a:r>
          </a:p>
        </p:txBody>
      </p:sp>
      <p:sp>
        <p:nvSpPr>
          <p:cNvPr id="16387" name="AutoShape 6">
            <a:hlinkClick r:id="rId2" action="ppaction://hlinksldjump"/>
          </p:cNvPr>
          <p:cNvSpPr>
            <a:spLocks noChangeArrowheads="1"/>
          </p:cNvSpPr>
          <p:nvPr/>
        </p:nvSpPr>
        <p:spPr bwMode="auto">
          <a:xfrm rot="10800000">
            <a:off x="3124200" y="5638800"/>
            <a:ext cx="609600" cy="485775"/>
          </a:xfrm>
          <a:prstGeom prst="rightArrow">
            <a:avLst>
              <a:gd name="adj1" fmla="val 50000"/>
              <a:gd name="adj2" fmla="val 31373"/>
            </a:avLst>
          </a:prstGeom>
          <a:solidFill>
            <a:srgbClr val="FFFFFF"/>
          </a:solidFill>
          <a:ln w="9525">
            <a:solidFill>
              <a:schemeClr val="tx1"/>
            </a:solidFill>
            <a:miter lim="800000"/>
            <a:headEnd/>
            <a:tailEnd/>
          </a:ln>
        </p:spPr>
        <p:txBody>
          <a:bodyPr rot="10800000"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t>11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1219200" y="228600"/>
            <a:ext cx="2846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u="sng">
                <a:solidFill>
                  <a:srgbClr val="FF0000"/>
                </a:solidFill>
              </a:rPr>
              <a:t>*Sàng lọc trước sinh</a:t>
            </a:r>
          </a:p>
        </p:txBody>
      </p:sp>
      <p:sp>
        <p:nvSpPr>
          <p:cNvPr id="22533" name="Oval 5"/>
          <p:cNvSpPr>
            <a:spLocks noChangeArrowheads="1"/>
          </p:cNvSpPr>
          <p:nvPr/>
        </p:nvSpPr>
        <p:spPr bwMode="auto">
          <a:xfrm>
            <a:off x="228600" y="152400"/>
            <a:ext cx="838200" cy="838200"/>
          </a:xfrm>
          <a:prstGeom prst="ellipse">
            <a:avLst/>
          </a:prstGeom>
          <a:solidFill>
            <a:srgbClr val="FF66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6000">
                <a:solidFill>
                  <a:srgbClr val="FF0000"/>
                </a:solidFill>
                <a:cs typeface="Times New Roman" panose="02020603050405020304" pitchFamily="18" charset="0"/>
              </a:rPr>
              <a:t>?</a:t>
            </a:r>
          </a:p>
        </p:txBody>
      </p:sp>
      <p:sp>
        <p:nvSpPr>
          <p:cNvPr id="22534" name="Text Box 6"/>
          <p:cNvSpPr txBox="1">
            <a:spLocks noChangeArrowheads="1"/>
          </p:cNvSpPr>
          <p:nvPr/>
        </p:nvSpPr>
        <p:spPr bwMode="auto">
          <a:xfrm>
            <a:off x="1366838" y="838200"/>
            <a:ext cx="7777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a:t>-Xét nghiệm thai  trước sinh xem thai nhi có bị bệnh di </a:t>
            </a:r>
          </a:p>
          <a:p>
            <a:pPr eaLnBrk="1" hangingPunct="1"/>
            <a:r>
              <a:rPr lang="en-US" b="1"/>
              <a:t>truyền nào đó hay không</a:t>
            </a:r>
            <a:endParaRPr lang="en-US" b="1">
              <a:sym typeface="Wingdings" panose="05000000000000000000" pitchFamily="2" charset="2"/>
            </a:endParaRPr>
          </a:p>
        </p:txBody>
      </p:sp>
      <p:sp>
        <p:nvSpPr>
          <p:cNvPr id="22535" name="Text Box 7"/>
          <p:cNvSpPr txBox="1">
            <a:spLocks noChangeArrowheads="1"/>
          </p:cNvSpPr>
          <p:nvPr/>
        </p:nvSpPr>
        <p:spPr bwMode="auto">
          <a:xfrm>
            <a:off x="1295400" y="1600200"/>
            <a:ext cx="33051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a:t>-Phương pháp:</a:t>
            </a:r>
          </a:p>
          <a:p>
            <a:pPr eaLnBrk="1" hangingPunct="1"/>
            <a:r>
              <a:rPr lang="en-US">
                <a:sym typeface="Wingdings" panose="05000000000000000000" pitchFamily="2" charset="2"/>
              </a:rPr>
              <a:t>Chọc dò dịch ối</a:t>
            </a:r>
          </a:p>
          <a:p>
            <a:pPr eaLnBrk="1" hangingPunct="1"/>
            <a:r>
              <a:rPr lang="en-US">
                <a:sym typeface="Wingdings" panose="05000000000000000000" pitchFamily="2" charset="2"/>
              </a:rPr>
              <a:t>Sinh thiết tua nhau thai</a:t>
            </a:r>
          </a:p>
        </p:txBody>
      </p:sp>
      <p:sp>
        <p:nvSpPr>
          <p:cNvPr id="22536" name="AutoShape 8"/>
          <p:cNvSpPr>
            <a:spLocks/>
          </p:cNvSpPr>
          <p:nvPr/>
        </p:nvSpPr>
        <p:spPr bwMode="auto">
          <a:xfrm>
            <a:off x="4572000" y="2057400"/>
            <a:ext cx="76200" cy="609600"/>
          </a:xfrm>
          <a:prstGeom prst="rightBrace">
            <a:avLst>
              <a:gd name="adj1" fmla="val 6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2537" name="Text Box 9"/>
          <p:cNvSpPr txBox="1">
            <a:spLocks noChangeArrowheads="1"/>
          </p:cNvSpPr>
          <p:nvPr/>
        </p:nvSpPr>
        <p:spPr bwMode="auto">
          <a:xfrm>
            <a:off x="4724400" y="2133600"/>
            <a:ext cx="4648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ym typeface="Wingdings" panose="05000000000000000000" pitchFamily="2" charset="2"/>
              </a:rPr>
              <a:t>Tách TB  phôi cho phân tích NST, phân tích ADN cũng như nhiều chỉ tiêu hóa sinh sau đó thiết lập kiểu nhân cho các dị dạng NST.   </a:t>
            </a:r>
          </a:p>
        </p:txBody>
      </p:sp>
      <p:sp>
        <p:nvSpPr>
          <p:cNvPr id="22539" name="Text Box 11"/>
          <p:cNvSpPr txBox="1">
            <a:spLocks noChangeArrowheads="1"/>
          </p:cNvSpPr>
          <p:nvPr/>
        </p:nvSpPr>
        <p:spPr bwMode="auto">
          <a:xfrm>
            <a:off x="557213" y="6035675"/>
            <a:ext cx="85867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olidFill>
                  <a:srgbClr val="0000FF"/>
                </a:solidFill>
              </a:rPr>
              <a:t>VD:Một người đi làm xét nghiệm thai vào tuần thứ 16 bằng chọc dò</a:t>
            </a:r>
          </a:p>
          <a:p>
            <a:pPr eaLnBrk="1" hangingPunct="1"/>
            <a:r>
              <a:rPr lang="en-US">
                <a:solidFill>
                  <a:srgbClr val="0000FF"/>
                </a:solidFill>
              </a:rPr>
              <a:t> dịch ối và có kết luận TB phôi có 3 NST thứ 21.Em cho lời khuyên?</a:t>
            </a:r>
          </a:p>
        </p:txBody>
      </p:sp>
      <p:sp>
        <p:nvSpPr>
          <p:cNvPr id="17421" name="Text Box 13"/>
          <p:cNvSpPr txBox="1">
            <a:spLocks noChangeArrowheads="1"/>
          </p:cNvSpPr>
          <p:nvPr/>
        </p:nvSpPr>
        <p:spPr bwMode="auto">
          <a:xfrm>
            <a:off x="4648200" y="3733800"/>
            <a:ext cx="4495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ym typeface="Wingdings" panose="05000000000000000000" pitchFamily="2" charset="2"/>
              </a:rPr>
              <a:t>Đây là sản phẩm của gen đột biến ở giai đoạn đầu sau khi thụ thai để nếu cần thì cho ngưng thai kì(phá thai) vào lúc thích hợp giúp giảm thiểu việc sinh ra những đứa trẻ tật nguyền</a:t>
            </a:r>
            <a:endParaRPr lang="en-US"/>
          </a:p>
        </p:txBody>
      </p:sp>
      <p:pic>
        <p:nvPicPr>
          <p:cNvPr id="2" name="Picture 1"/>
          <p:cNvPicPr>
            <a:picLocks noChangeAspect="1"/>
          </p:cNvPicPr>
          <p:nvPr/>
        </p:nvPicPr>
        <p:blipFill>
          <a:blip r:embed="rId2"/>
          <a:stretch>
            <a:fillRect/>
          </a:stretch>
        </p:blipFill>
        <p:spPr>
          <a:xfrm>
            <a:off x="310288" y="2747181"/>
            <a:ext cx="4352199" cy="3409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ppt_x"/>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2"/>
                                        </p:tgtEl>
                                        <p:attrNameLst>
                                          <p:attrName>style.visibility</p:attrName>
                                        </p:attrNameLst>
                                      </p:cBhvr>
                                      <p:to>
                                        <p:strVal val="visible"/>
                                      </p:to>
                                    </p:set>
                                    <p:anim calcmode="lin" valueType="num">
                                      <p:cBhvr additive="base">
                                        <p:cTn id="11" dur="500" fill="hold"/>
                                        <p:tgtEl>
                                          <p:spTgt spid="22532"/>
                                        </p:tgtEl>
                                        <p:attrNameLst>
                                          <p:attrName>ppt_x</p:attrName>
                                        </p:attrNameLst>
                                      </p:cBhvr>
                                      <p:tavLst>
                                        <p:tav tm="0">
                                          <p:val>
                                            <p:strVal val="#ppt_x"/>
                                          </p:val>
                                        </p:tav>
                                        <p:tav tm="100000">
                                          <p:val>
                                            <p:strVal val="#ppt_x"/>
                                          </p:val>
                                        </p:tav>
                                      </p:tavLst>
                                    </p:anim>
                                    <p:anim calcmode="lin" valueType="num">
                                      <p:cBhvr additive="base">
                                        <p:cTn id="12"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diamond(in)">
                                      <p:cBhvr>
                                        <p:cTn id="17" dur="2000"/>
                                        <p:tgtEl>
                                          <p:spTgt spid="225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2535">
                                            <p:txEl>
                                              <p:pRg st="0" end="0"/>
                                            </p:txEl>
                                          </p:spTgt>
                                        </p:tgtEl>
                                        <p:attrNameLst>
                                          <p:attrName>style.visibility</p:attrName>
                                        </p:attrNameLst>
                                      </p:cBhvr>
                                      <p:to>
                                        <p:strVal val="visible"/>
                                      </p:to>
                                    </p:set>
                                    <p:anim calcmode="lin" valueType="num">
                                      <p:cBhvr additive="base">
                                        <p:cTn id="22" dur="500" fill="hold"/>
                                        <p:tgtEl>
                                          <p:spTgt spid="2253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25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22535">
                                            <p:txEl>
                                              <p:pRg st="1" end="1"/>
                                            </p:txEl>
                                          </p:spTgt>
                                        </p:tgtEl>
                                        <p:attrNameLst>
                                          <p:attrName>style.visibility</p:attrName>
                                        </p:attrNameLst>
                                      </p:cBhvr>
                                      <p:to>
                                        <p:strVal val="visible"/>
                                      </p:to>
                                    </p:set>
                                    <p:animEffect transition="in" filter="diamond(in)">
                                      <p:cBhvr>
                                        <p:cTn id="28" dur="2000"/>
                                        <p:tgtEl>
                                          <p:spTgt spid="22535">
                                            <p:txEl>
                                              <p:pRg st="1" end="1"/>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22535">
                                            <p:txEl>
                                              <p:pRg st="2" end="2"/>
                                            </p:txEl>
                                          </p:spTgt>
                                        </p:tgtEl>
                                        <p:attrNameLst>
                                          <p:attrName>style.visibility</p:attrName>
                                        </p:attrNameLst>
                                      </p:cBhvr>
                                      <p:to>
                                        <p:strVal val="visible"/>
                                      </p:to>
                                    </p:set>
                                    <p:animEffect transition="in" filter="diamond(in)">
                                      <p:cBhvr>
                                        <p:cTn id="31" dur="2000"/>
                                        <p:tgtEl>
                                          <p:spTgt spid="22535">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2536"/>
                                        </p:tgtEl>
                                        <p:attrNameLst>
                                          <p:attrName>style.visibility</p:attrName>
                                        </p:attrNameLst>
                                      </p:cBhvr>
                                      <p:to>
                                        <p:strVal val="visible"/>
                                      </p:to>
                                    </p:set>
                                    <p:animEffect transition="in" filter="diamond(in)">
                                      <p:cBhvr>
                                        <p:cTn id="36" dur="2000"/>
                                        <p:tgtEl>
                                          <p:spTgt spid="22536"/>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22537"/>
                                        </p:tgtEl>
                                        <p:attrNameLst>
                                          <p:attrName>style.visibility</p:attrName>
                                        </p:attrNameLst>
                                      </p:cBhvr>
                                      <p:to>
                                        <p:strVal val="visible"/>
                                      </p:to>
                                    </p:set>
                                    <p:animEffect transition="in" filter="diamond(in)">
                                      <p:cBhvr>
                                        <p:cTn id="39" dur="2000"/>
                                        <p:tgtEl>
                                          <p:spTgt spid="2253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7421"/>
                                        </p:tgtEl>
                                        <p:attrNameLst>
                                          <p:attrName>style.visibility</p:attrName>
                                        </p:attrNameLst>
                                      </p:cBhvr>
                                      <p:to>
                                        <p:strVal val="visible"/>
                                      </p:to>
                                    </p:set>
                                    <p:animEffect transition="in" filter="box(in)">
                                      <p:cBhvr>
                                        <p:cTn id="44" dur="500"/>
                                        <p:tgtEl>
                                          <p:spTgt spid="1742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22539"/>
                                        </p:tgtEl>
                                        <p:attrNameLst>
                                          <p:attrName>style.visibility</p:attrName>
                                        </p:attrNameLst>
                                      </p:cBhvr>
                                      <p:to>
                                        <p:strVal val="visible"/>
                                      </p:to>
                                    </p:set>
                                    <p:animEffect transition="in" filter="diamond(in)">
                                      <p:cBhvr>
                                        <p:cTn id="49" dur="20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animBg="1"/>
      <p:bldP spid="22534" grpId="0"/>
      <p:bldP spid="22536" grpId="0" animBg="1"/>
      <p:bldP spid="22537" grpId="0"/>
      <p:bldP spid="22539" grpId="0"/>
      <p:bldP spid="174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914400" y="0"/>
            <a:ext cx="6270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u="sng">
                <a:solidFill>
                  <a:srgbClr val="0000FF"/>
                </a:solidFill>
              </a:rPr>
              <a:t>C.Liệu pháp gen -kỹ thuật của tương lai</a:t>
            </a:r>
          </a:p>
        </p:txBody>
      </p:sp>
      <p:sp>
        <p:nvSpPr>
          <p:cNvPr id="23557" name="Text Box 5"/>
          <p:cNvSpPr txBox="1">
            <a:spLocks noChangeArrowheads="1"/>
          </p:cNvSpPr>
          <p:nvPr/>
        </p:nvSpPr>
        <p:spPr bwMode="auto">
          <a:xfrm>
            <a:off x="762000" y="381000"/>
            <a:ext cx="8382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u="sng" dirty="0">
                <a:solidFill>
                  <a:srgbClr val="FF0000"/>
                </a:solidFill>
              </a:rPr>
              <a:t>*</a:t>
            </a:r>
            <a:r>
              <a:rPr lang="en-US" b="1" u="sng" dirty="0" err="1">
                <a:solidFill>
                  <a:srgbClr val="FF0000"/>
                </a:solidFill>
              </a:rPr>
              <a:t>Khái</a:t>
            </a:r>
            <a:r>
              <a:rPr lang="en-US" b="1" u="sng" dirty="0">
                <a:solidFill>
                  <a:srgbClr val="FF0000"/>
                </a:solidFill>
              </a:rPr>
              <a:t> </a:t>
            </a:r>
            <a:r>
              <a:rPr lang="en-US" b="1" u="sng" dirty="0" err="1">
                <a:solidFill>
                  <a:srgbClr val="FF0000"/>
                </a:solidFill>
              </a:rPr>
              <a:t>niệm</a:t>
            </a:r>
            <a:r>
              <a:rPr lang="en-US" b="1" dirty="0">
                <a:solidFill>
                  <a:srgbClr val="FF0000"/>
                </a:solidFill>
              </a:rPr>
              <a:t>:</a:t>
            </a:r>
          </a:p>
          <a:p>
            <a:pPr eaLnBrk="1" hangingPunct="1"/>
            <a:r>
              <a:rPr lang="en-US" dirty="0"/>
              <a:t>    </a:t>
            </a:r>
            <a:r>
              <a:rPr lang="en-US" dirty="0" err="1"/>
              <a:t>Chữa</a:t>
            </a:r>
            <a:r>
              <a:rPr lang="en-US" dirty="0"/>
              <a:t> </a:t>
            </a:r>
            <a:r>
              <a:rPr lang="en-US" dirty="0" err="1"/>
              <a:t>trị</a:t>
            </a:r>
            <a:r>
              <a:rPr lang="en-US" dirty="0"/>
              <a:t> </a:t>
            </a:r>
            <a:r>
              <a:rPr lang="en-US" dirty="0" err="1"/>
              <a:t>bệnh</a:t>
            </a:r>
            <a:r>
              <a:rPr lang="en-US" dirty="0"/>
              <a:t> di </a:t>
            </a:r>
            <a:r>
              <a:rPr lang="en-US" dirty="0" err="1"/>
              <a:t>truyền</a:t>
            </a:r>
            <a:r>
              <a:rPr lang="en-US" dirty="0"/>
              <a:t> </a:t>
            </a:r>
            <a:r>
              <a:rPr lang="en-US" dirty="0" err="1"/>
              <a:t>bằng</a:t>
            </a:r>
            <a:r>
              <a:rPr lang="en-US" dirty="0"/>
              <a:t> </a:t>
            </a:r>
            <a:r>
              <a:rPr lang="en-US" dirty="0" err="1"/>
              <a:t>cách</a:t>
            </a:r>
            <a:r>
              <a:rPr lang="en-US" dirty="0"/>
              <a:t> </a:t>
            </a:r>
            <a:r>
              <a:rPr lang="en-US" dirty="0" err="1"/>
              <a:t>phục</a:t>
            </a:r>
            <a:r>
              <a:rPr lang="en-US" dirty="0"/>
              <a:t> </a:t>
            </a:r>
            <a:r>
              <a:rPr lang="en-US" dirty="0" err="1"/>
              <a:t>hồi</a:t>
            </a:r>
            <a:r>
              <a:rPr lang="en-US" dirty="0"/>
              <a:t> </a:t>
            </a:r>
            <a:r>
              <a:rPr lang="en-US" dirty="0" err="1"/>
              <a:t>chức</a:t>
            </a:r>
            <a:r>
              <a:rPr lang="en-US" dirty="0"/>
              <a:t> </a:t>
            </a:r>
            <a:r>
              <a:rPr lang="en-US" dirty="0" err="1"/>
              <a:t>năng</a:t>
            </a:r>
            <a:r>
              <a:rPr lang="en-US" dirty="0"/>
              <a:t> </a:t>
            </a:r>
            <a:r>
              <a:rPr lang="en-US" dirty="0" err="1"/>
              <a:t>của</a:t>
            </a:r>
            <a:r>
              <a:rPr lang="en-US" dirty="0"/>
              <a:t> </a:t>
            </a:r>
            <a:r>
              <a:rPr lang="en-US" dirty="0" err="1"/>
              <a:t>các</a:t>
            </a:r>
            <a:r>
              <a:rPr lang="en-US" dirty="0"/>
              <a:t> gen </a:t>
            </a:r>
            <a:r>
              <a:rPr lang="en-US" dirty="0" err="1"/>
              <a:t>bị</a:t>
            </a:r>
            <a:r>
              <a:rPr lang="en-US" dirty="0"/>
              <a:t> ĐB.</a:t>
            </a:r>
          </a:p>
          <a:p>
            <a:pPr eaLnBrk="1" hangingPunct="1"/>
            <a:r>
              <a:rPr lang="en-US" dirty="0"/>
              <a:t>    </a:t>
            </a:r>
            <a:r>
              <a:rPr lang="en-US" dirty="0" err="1"/>
              <a:t>Liệu</a:t>
            </a:r>
            <a:r>
              <a:rPr lang="en-US" dirty="0"/>
              <a:t> </a:t>
            </a:r>
            <a:r>
              <a:rPr lang="en-US" dirty="0" err="1"/>
              <a:t>pháp</a:t>
            </a:r>
            <a:r>
              <a:rPr lang="en-US" dirty="0"/>
              <a:t> gen </a:t>
            </a:r>
            <a:r>
              <a:rPr lang="en-US" dirty="0" err="1"/>
              <a:t>gồm</a:t>
            </a:r>
            <a:r>
              <a:rPr lang="en-US" dirty="0"/>
              <a:t> 2 </a:t>
            </a:r>
            <a:r>
              <a:rPr lang="en-US" dirty="0" err="1"/>
              <a:t>biện</a:t>
            </a:r>
            <a:r>
              <a:rPr lang="en-US" dirty="0"/>
              <a:t> </a:t>
            </a:r>
            <a:r>
              <a:rPr lang="en-US" dirty="0" err="1"/>
              <a:t>pháp</a:t>
            </a:r>
            <a:r>
              <a:rPr lang="en-US" dirty="0"/>
              <a:t> </a:t>
            </a:r>
            <a:r>
              <a:rPr lang="en-US" dirty="0" err="1"/>
              <a:t>là</a:t>
            </a:r>
            <a:r>
              <a:rPr lang="en-US" dirty="0"/>
              <a:t>: </a:t>
            </a:r>
            <a:r>
              <a:rPr lang="en-US" dirty="0" err="1"/>
              <a:t>Đưa</a:t>
            </a:r>
            <a:r>
              <a:rPr lang="en-US" dirty="0"/>
              <a:t> </a:t>
            </a:r>
            <a:r>
              <a:rPr lang="en-US" dirty="0" err="1"/>
              <a:t>bổ</a:t>
            </a:r>
            <a:r>
              <a:rPr lang="en-US" dirty="0"/>
              <a:t> sung gen </a:t>
            </a:r>
            <a:r>
              <a:rPr lang="en-US" dirty="0" err="1"/>
              <a:t>lành</a:t>
            </a:r>
            <a:r>
              <a:rPr lang="en-US" dirty="0"/>
              <a:t> </a:t>
            </a:r>
            <a:r>
              <a:rPr lang="en-US" dirty="0" err="1"/>
              <a:t>vào</a:t>
            </a:r>
            <a:r>
              <a:rPr lang="en-US" dirty="0"/>
              <a:t> </a:t>
            </a:r>
            <a:r>
              <a:rPr lang="en-US" dirty="0" err="1"/>
              <a:t>cơ</a:t>
            </a:r>
            <a:r>
              <a:rPr lang="en-US" dirty="0"/>
              <a:t> </a:t>
            </a:r>
            <a:r>
              <a:rPr lang="en-US" dirty="0" err="1"/>
              <a:t>thể</a:t>
            </a:r>
            <a:r>
              <a:rPr lang="en-US" dirty="0"/>
              <a:t> </a:t>
            </a:r>
            <a:r>
              <a:rPr lang="en-US" dirty="0" err="1"/>
              <a:t>người</a:t>
            </a:r>
            <a:r>
              <a:rPr lang="en-US" dirty="0"/>
              <a:t> </a:t>
            </a:r>
            <a:r>
              <a:rPr lang="en-US" dirty="0" err="1"/>
              <a:t>bệnh</a:t>
            </a:r>
            <a:r>
              <a:rPr lang="en-US" dirty="0"/>
              <a:t> </a:t>
            </a:r>
            <a:r>
              <a:rPr lang="en-US" dirty="0" err="1"/>
              <a:t>và</a:t>
            </a:r>
            <a:r>
              <a:rPr lang="en-US" dirty="0"/>
              <a:t> </a:t>
            </a:r>
            <a:r>
              <a:rPr lang="en-US" dirty="0" err="1"/>
              <a:t>thay</a:t>
            </a:r>
            <a:r>
              <a:rPr lang="en-US" dirty="0"/>
              <a:t> </a:t>
            </a:r>
            <a:r>
              <a:rPr lang="en-US" dirty="0" err="1"/>
              <a:t>thế</a:t>
            </a:r>
            <a:r>
              <a:rPr lang="en-US" dirty="0"/>
              <a:t> gen </a:t>
            </a:r>
            <a:r>
              <a:rPr lang="en-US" dirty="0" err="1"/>
              <a:t>bệnh</a:t>
            </a:r>
            <a:r>
              <a:rPr lang="en-US" dirty="0"/>
              <a:t> </a:t>
            </a:r>
            <a:r>
              <a:rPr lang="en-US" dirty="0" err="1"/>
              <a:t>bằng</a:t>
            </a:r>
            <a:r>
              <a:rPr lang="en-US" dirty="0"/>
              <a:t> gen </a:t>
            </a:r>
            <a:r>
              <a:rPr lang="en-US" dirty="0" err="1"/>
              <a:t>lành</a:t>
            </a:r>
            <a:r>
              <a:rPr lang="en-US" dirty="0"/>
              <a:t>.</a:t>
            </a:r>
          </a:p>
          <a:p>
            <a:pPr eaLnBrk="1" hangingPunct="1"/>
            <a:r>
              <a:rPr lang="en-US" b="1" u="sng" dirty="0">
                <a:solidFill>
                  <a:srgbClr val="FF0000"/>
                </a:solidFill>
              </a:rPr>
              <a:t>*</a:t>
            </a:r>
            <a:r>
              <a:rPr lang="en-US" b="1" u="sng" dirty="0" err="1">
                <a:solidFill>
                  <a:srgbClr val="FF0000"/>
                </a:solidFill>
              </a:rPr>
              <a:t>Phương</a:t>
            </a:r>
            <a:r>
              <a:rPr lang="en-US" b="1" u="sng" dirty="0">
                <a:solidFill>
                  <a:srgbClr val="FF0000"/>
                </a:solidFill>
              </a:rPr>
              <a:t> </a:t>
            </a:r>
            <a:r>
              <a:rPr lang="en-US" b="1" u="sng" dirty="0" err="1">
                <a:solidFill>
                  <a:srgbClr val="FF0000"/>
                </a:solidFill>
              </a:rPr>
              <a:t>pháp:Đưa</a:t>
            </a:r>
            <a:r>
              <a:rPr lang="en-US" b="1" u="sng" dirty="0">
                <a:solidFill>
                  <a:srgbClr val="FF0000"/>
                </a:solidFill>
              </a:rPr>
              <a:t> gen </a:t>
            </a:r>
            <a:r>
              <a:rPr lang="en-US" b="1" u="sng" dirty="0" err="1">
                <a:solidFill>
                  <a:srgbClr val="FF0000"/>
                </a:solidFill>
              </a:rPr>
              <a:t>lành</a:t>
            </a:r>
            <a:r>
              <a:rPr lang="en-US" b="1" u="sng" dirty="0">
                <a:solidFill>
                  <a:srgbClr val="FF0000"/>
                </a:solidFill>
              </a:rPr>
              <a:t> </a:t>
            </a:r>
            <a:r>
              <a:rPr lang="en-US" b="1" u="sng" dirty="0" err="1">
                <a:solidFill>
                  <a:srgbClr val="FF0000"/>
                </a:solidFill>
              </a:rPr>
              <a:t>thay</a:t>
            </a:r>
            <a:r>
              <a:rPr lang="en-US" b="1" u="sng" dirty="0">
                <a:solidFill>
                  <a:srgbClr val="FF0000"/>
                </a:solidFill>
              </a:rPr>
              <a:t> </a:t>
            </a:r>
            <a:r>
              <a:rPr lang="en-US" b="1" u="sng" dirty="0" err="1">
                <a:solidFill>
                  <a:srgbClr val="FF0000"/>
                </a:solidFill>
              </a:rPr>
              <a:t>thế</a:t>
            </a:r>
            <a:r>
              <a:rPr lang="en-US" b="1" u="sng" dirty="0">
                <a:solidFill>
                  <a:srgbClr val="FF0000"/>
                </a:solidFill>
              </a:rPr>
              <a:t> gen </a:t>
            </a:r>
            <a:r>
              <a:rPr lang="en-US" b="1" u="sng" dirty="0" err="1">
                <a:solidFill>
                  <a:srgbClr val="FF0000"/>
                </a:solidFill>
              </a:rPr>
              <a:t>bệnh</a:t>
            </a:r>
            <a:endParaRPr lang="en-US" b="1" u="sng" dirty="0">
              <a:solidFill>
                <a:srgbClr val="FF0000"/>
              </a:solidFill>
            </a:endParaRPr>
          </a:p>
          <a:p>
            <a:pPr eaLnBrk="1" hangingPunct="1"/>
            <a:r>
              <a:rPr lang="en-US" dirty="0"/>
              <a:t>   (1)</a:t>
            </a:r>
            <a:r>
              <a:rPr lang="en-US" dirty="0" err="1"/>
              <a:t>Tách</a:t>
            </a:r>
            <a:r>
              <a:rPr lang="en-US" dirty="0"/>
              <a:t> TB </a:t>
            </a:r>
            <a:r>
              <a:rPr lang="en-US" dirty="0" err="1"/>
              <a:t>đột</a:t>
            </a:r>
            <a:r>
              <a:rPr lang="en-US" dirty="0"/>
              <a:t> </a:t>
            </a:r>
            <a:r>
              <a:rPr lang="en-US" dirty="0" err="1"/>
              <a:t>biến</a:t>
            </a:r>
            <a:r>
              <a:rPr lang="en-US" dirty="0"/>
              <a:t> </a:t>
            </a:r>
            <a:r>
              <a:rPr lang="en-US" dirty="0" err="1"/>
              <a:t>ra</a:t>
            </a:r>
            <a:r>
              <a:rPr lang="en-US" dirty="0"/>
              <a:t> </a:t>
            </a:r>
            <a:r>
              <a:rPr lang="en-US" dirty="0" err="1"/>
              <a:t>từ</a:t>
            </a:r>
            <a:r>
              <a:rPr lang="en-US" dirty="0"/>
              <a:t> </a:t>
            </a:r>
            <a:r>
              <a:rPr lang="en-US" dirty="0" err="1"/>
              <a:t>người</a:t>
            </a:r>
            <a:r>
              <a:rPr lang="en-US" dirty="0"/>
              <a:t> </a:t>
            </a:r>
            <a:r>
              <a:rPr lang="en-US" dirty="0" err="1"/>
              <a:t>bệnh</a:t>
            </a:r>
            <a:endParaRPr lang="en-US" dirty="0"/>
          </a:p>
          <a:p>
            <a:pPr eaLnBrk="1" hangingPunct="1"/>
            <a:r>
              <a:rPr lang="en-US" dirty="0"/>
              <a:t>   (2)</a:t>
            </a:r>
            <a:r>
              <a:rPr lang="en-US" dirty="0" err="1"/>
              <a:t>Các</a:t>
            </a:r>
            <a:r>
              <a:rPr lang="en-US" dirty="0"/>
              <a:t> </a:t>
            </a:r>
            <a:r>
              <a:rPr lang="en-US" dirty="0" err="1"/>
              <a:t>bản</a:t>
            </a:r>
            <a:r>
              <a:rPr lang="en-US" dirty="0"/>
              <a:t> </a:t>
            </a:r>
            <a:r>
              <a:rPr lang="en-US" dirty="0" err="1"/>
              <a:t>sao</a:t>
            </a:r>
            <a:r>
              <a:rPr lang="en-US" dirty="0"/>
              <a:t> </a:t>
            </a:r>
            <a:r>
              <a:rPr lang="en-US" dirty="0" err="1"/>
              <a:t>của</a:t>
            </a:r>
            <a:r>
              <a:rPr lang="en-US" dirty="0"/>
              <a:t> gen </a:t>
            </a:r>
            <a:r>
              <a:rPr lang="en-US" dirty="0" err="1"/>
              <a:t>đột</a:t>
            </a:r>
            <a:r>
              <a:rPr lang="en-US" dirty="0"/>
              <a:t> </a:t>
            </a:r>
            <a:r>
              <a:rPr lang="en-US" dirty="0" err="1"/>
              <a:t>biến</a:t>
            </a:r>
            <a:r>
              <a:rPr lang="en-US" dirty="0"/>
              <a:t> </a:t>
            </a:r>
            <a:r>
              <a:rPr lang="en-US" dirty="0" err="1"/>
              <a:t>được</a:t>
            </a:r>
            <a:r>
              <a:rPr lang="en-US" dirty="0"/>
              <a:t> </a:t>
            </a:r>
            <a:r>
              <a:rPr lang="en-US" dirty="0" err="1"/>
              <a:t>gài</a:t>
            </a:r>
            <a:r>
              <a:rPr lang="en-US" dirty="0"/>
              <a:t> </a:t>
            </a:r>
            <a:r>
              <a:rPr lang="en-US" dirty="0" err="1"/>
              <a:t>vào</a:t>
            </a:r>
            <a:r>
              <a:rPr lang="en-US" dirty="0"/>
              <a:t> </a:t>
            </a:r>
            <a:r>
              <a:rPr lang="en-US" dirty="0" err="1"/>
              <a:t>virut</a:t>
            </a:r>
            <a:r>
              <a:rPr lang="en-US" dirty="0"/>
              <a:t> </a:t>
            </a:r>
            <a:r>
              <a:rPr lang="en-US" dirty="0" err="1"/>
              <a:t>rồi</a:t>
            </a:r>
            <a:r>
              <a:rPr lang="en-US" dirty="0"/>
              <a:t> </a:t>
            </a:r>
            <a:r>
              <a:rPr lang="en-US" dirty="0" err="1"/>
              <a:t>đưa</a:t>
            </a:r>
            <a:r>
              <a:rPr lang="en-US" dirty="0"/>
              <a:t> </a:t>
            </a:r>
            <a:r>
              <a:rPr lang="en-US" dirty="0" err="1"/>
              <a:t>vào</a:t>
            </a:r>
            <a:r>
              <a:rPr lang="en-US" dirty="0"/>
              <a:t> </a:t>
            </a:r>
            <a:r>
              <a:rPr lang="en-US" dirty="0" err="1"/>
              <a:t>các</a:t>
            </a:r>
            <a:r>
              <a:rPr lang="en-US" dirty="0"/>
              <a:t> TB </a:t>
            </a:r>
            <a:r>
              <a:rPr lang="en-US" dirty="0" err="1"/>
              <a:t>đột</a:t>
            </a:r>
            <a:r>
              <a:rPr lang="en-US" dirty="0"/>
              <a:t> </a:t>
            </a:r>
            <a:r>
              <a:rPr lang="en-US" dirty="0" err="1"/>
              <a:t>biến</a:t>
            </a:r>
            <a:r>
              <a:rPr lang="en-US" dirty="0"/>
              <a:t> ở </a:t>
            </a:r>
            <a:r>
              <a:rPr lang="en-US" dirty="0" err="1"/>
              <a:t>trên</a:t>
            </a:r>
            <a:r>
              <a:rPr lang="en-US" dirty="0"/>
              <a:t> </a:t>
            </a:r>
          </a:p>
          <a:p>
            <a:pPr eaLnBrk="1" hangingPunct="1"/>
            <a:r>
              <a:rPr lang="en-US" dirty="0"/>
              <a:t>   (3)</a:t>
            </a:r>
            <a:r>
              <a:rPr lang="en-US" dirty="0" err="1"/>
              <a:t>Chọn</a:t>
            </a:r>
            <a:r>
              <a:rPr lang="en-US" dirty="0"/>
              <a:t> </a:t>
            </a:r>
            <a:r>
              <a:rPr lang="en-US" dirty="0" err="1"/>
              <a:t>các</a:t>
            </a:r>
            <a:r>
              <a:rPr lang="en-US" dirty="0"/>
              <a:t> </a:t>
            </a:r>
            <a:r>
              <a:rPr lang="en-US" dirty="0" err="1"/>
              <a:t>dòng</a:t>
            </a:r>
            <a:r>
              <a:rPr lang="en-US" dirty="0"/>
              <a:t> TB </a:t>
            </a:r>
            <a:r>
              <a:rPr lang="en-US" dirty="0" err="1"/>
              <a:t>có</a:t>
            </a:r>
            <a:r>
              <a:rPr lang="en-US" dirty="0"/>
              <a:t> gen </a:t>
            </a:r>
            <a:r>
              <a:rPr lang="en-US" dirty="0" err="1"/>
              <a:t>bình</a:t>
            </a:r>
            <a:r>
              <a:rPr lang="en-US" dirty="0"/>
              <a:t> </a:t>
            </a:r>
            <a:r>
              <a:rPr lang="en-US" dirty="0" err="1"/>
              <a:t>thường</a:t>
            </a:r>
            <a:r>
              <a:rPr lang="en-US" dirty="0"/>
              <a:t> </a:t>
            </a:r>
            <a:r>
              <a:rPr lang="en-US" dirty="0" err="1"/>
              <a:t>lắp</a:t>
            </a:r>
            <a:r>
              <a:rPr lang="en-US" dirty="0"/>
              <a:t> </a:t>
            </a:r>
            <a:r>
              <a:rPr lang="en-US" dirty="0" err="1"/>
              <a:t>đúng</a:t>
            </a:r>
            <a:r>
              <a:rPr lang="en-US" dirty="0"/>
              <a:t> </a:t>
            </a:r>
            <a:r>
              <a:rPr lang="en-US" dirty="0" err="1"/>
              <a:t>thay</a:t>
            </a:r>
            <a:r>
              <a:rPr lang="en-US" dirty="0"/>
              <a:t> </a:t>
            </a:r>
            <a:r>
              <a:rPr lang="en-US" dirty="0" err="1"/>
              <a:t>thế</a:t>
            </a:r>
            <a:r>
              <a:rPr lang="en-US" dirty="0"/>
              <a:t> </a:t>
            </a:r>
            <a:r>
              <a:rPr lang="en-US" dirty="0" err="1"/>
              <a:t>cho</a:t>
            </a:r>
            <a:r>
              <a:rPr lang="en-US" dirty="0"/>
              <a:t> gen </a:t>
            </a:r>
            <a:r>
              <a:rPr lang="en-US" dirty="0" err="1"/>
              <a:t>đột</a:t>
            </a:r>
            <a:r>
              <a:rPr lang="en-US" dirty="0"/>
              <a:t> </a:t>
            </a:r>
            <a:r>
              <a:rPr lang="en-US" dirty="0" err="1"/>
              <a:t>biến</a:t>
            </a:r>
            <a:r>
              <a:rPr lang="en-US" dirty="0"/>
              <a:t> </a:t>
            </a:r>
            <a:r>
              <a:rPr lang="en-US" dirty="0">
                <a:sym typeface="Wingdings" panose="05000000000000000000" pitchFamily="2" charset="2"/>
              </a:rPr>
              <a:t></a:t>
            </a:r>
            <a:r>
              <a:rPr lang="en-US" dirty="0" err="1">
                <a:sym typeface="Wingdings" panose="05000000000000000000" pitchFamily="2" charset="2"/>
              </a:rPr>
              <a:t>đưa</a:t>
            </a:r>
            <a:r>
              <a:rPr lang="en-US" dirty="0">
                <a:sym typeface="Wingdings" panose="05000000000000000000" pitchFamily="2" charset="2"/>
              </a:rPr>
              <a:t> </a:t>
            </a:r>
            <a:r>
              <a:rPr lang="en-US" dirty="0" err="1">
                <a:sym typeface="Wingdings" panose="05000000000000000000" pitchFamily="2" charset="2"/>
              </a:rPr>
              <a:t>trở</a:t>
            </a:r>
            <a:r>
              <a:rPr lang="en-US" dirty="0">
                <a:sym typeface="Wingdings" panose="05000000000000000000" pitchFamily="2" charset="2"/>
              </a:rPr>
              <a:t> </a:t>
            </a:r>
            <a:r>
              <a:rPr lang="en-US" dirty="0" err="1">
                <a:sym typeface="Wingdings" panose="05000000000000000000" pitchFamily="2" charset="2"/>
              </a:rPr>
              <a:t>lại</a:t>
            </a:r>
            <a:r>
              <a:rPr lang="en-US" dirty="0">
                <a:sym typeface="Wingdings" panose="05000000000000000000" pitchFamily="2" charset="2"/>
              </a:rPr>
              <a:t> </a:t>
            </a:r>
            <a:r>
              <a:rPr lang="en-US" dirty="0" err="1">
                <a:sym typeface="Wingdings" panose="05000000000000000000" pitchFamily="2" charset="2"/>
              </a:rPr>
              <a:t>bệnh</a:t>
            </a:r>
            <a:r>
              <a:rPr lang="en-US" dirty="0">
                <a:sym typeface="Wingdings" panose="05000000000000000000" pitchFamily="2" charset="2"/>
              </a:rPr>
              <a:t> </a:t>
            </a:r>
            <a:r>
              <a:rPr lang="en-US" dirty="0" err="1">
                <a:sym typeface="Wingdings" panose="05000000000000000000" pitchFamily="2" charset="2"/>
              </a:rPr>
              <a:t>nhân</a:t>
            </a:r>
            <a:endParaRPr lang="en-US" dirty="0">
              <a:sym typeface="Wingdings" panose="05000000000000000000" pitchFamily="2" charset="2"/>
            </a:endParaRPr>
          </a:p>
        </p:txBody>
      </p:sp>
      <p:sp>
        <p:nvSpPr>
          <p:cNvPr id="18438" name="Text Box 6"/>
          <p:cNvSpPr txBox="1">
            <a:spLocks noChangeArrowheads="1"/>
          </p:cNvSpPr>
          <p:nvPr/>
        </p:nvSpPr>
        <p:spPr bwMode="auto">
          <a:xfrm>
            <a:off x="914400" y="4419600"/>
            <a:ext cx="8229600"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 Khó khăn:</a:t>
            </a:r>
          </a:p>
        </p:txBody>
      </p:sp>
      <p:sp>
        <p:nvSpPr>
          <p:cNvPr id="18439" name="Text Box 7"/>
          <p:cNvSpPr txBox="1">
            <a:spLocks noChangeArrowheads="1"/>
          </p:cNvSpPr>
          <p:nvPr/>
        </p:nvSpPr>
        <p:spPr bwMode="auto">
          <a:xfrm>
            <a:off x="1600200" y="4800600"/>
            <a:ext cx="75438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t>Kĩ thuật này gọi là kĩ thuật của tương lai vì cần phải hoàn thiện nhiều trước khi đưa vào chữa trị cho bệnh nhân. </a:t>
            </a:r>
          </a:p>
          <a:p>
            <a:pPr>
              <a:spcBef>
                <a:spcPct val="50000"/>
              </a:spcBef>
            </a:pPr>
            <a:r>
              <a:rPr lang="en-US"/>
              <a:t>-Một trong những khó khăn là khi chèn gen lành vào hệ gen của người, virut có thể gây hư hỏng các gen khác(VR không chèn gen lành vào đúng vị trí của gen vốn có trên NST)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diamond(in)">
                                      <p:cBhvr>
                                        <p:cTn id="7" dur="20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3557">
                                            <p:txEl>
                                              <p:pRg st="0" end="0"/>
                                            </p:txEl>
                                          </p:spTgt>
                                        </p:tgtEl>
                                        <p:attrNameLst>
                                          <p:attrName>style.visibility</p:attrName>
                                        </p:attrNameLst>
                                      </p:cBhvr>
                                      <p:to>
                                        <p:strVal val="visible"/>
                                      </p:to>
                                    </p:set>
                                    <p:anim calcmode="lin" valueType="num">
                                      <p:cBhvr additive="base">
                                        <p:cTn id="12" dur="500" fill="hold"/>
                                        <p:tgtEl>
                                          <p:spTgt spid="2355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5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23557">
                                            <p:txEl>
                                              <p:pRg st="1" end="1"/>
                                            </p:txEl>
                                          </p:spTgt>
                                        </p:tgtEl>
                                        <p:attrNameLst>
                                          <p:attrName>style.visibility</p:attrName>
                                        </p:attrNameLst>
                                      </p:cBhvr>
                                      <p:to>
                                        <p:strVal val="visible"/>
                                      </p:to>
                                    </p:set>
                                    <p:animEffect transition="in" filter="diamond(in)">
                                      <p:cBhvr>
                                        <p:cTn id="18" dur="2000"/>
                                        <p:tgtEl>
                                          <p:spTgt spid="2355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23557">
                                            <p:txEl>
                                              <p:pRg st="2" end="2"/>
                                            </p:txEl>
                                          </p:spTgt>
                                        </p:tgtEl>
                                        <p:attrNameLst>
                                          <p:attrName>style.visibility</p:attrName>
                                        </p:attrNameLst>
                                      </p:cBhvr>
                                      <p:to>
                                        <p:strVal val="visible"/>
                                      </p:to>
                                    </p:set>
                                    <p:animEffect transition="in" filter="diamond(in)">
                                      <p:cBhvr>
                                        <p:cTn id="23" dur="2000"/>
                                        <p:tgtEl>
                                          <p:spTgt spid="2355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3557">
                                            <p:txEl>
                                              <p:pRg st="3" end="3"/>
                                            </p:txEl>
                                          </p:spTgt>
                                        </p:tgtEl>
                                        <p:attrNameLst>
                                          <p:attrName>style.visibility</p:attrName>
                                        </p:attrNameLst>
                                      </p:cBhvr>
                                      <p:to>
                                        <p:strVal val="visible"/>
                                      </p:to>
                                    </p:set>
                                    <p:anim calcmode="lin" valueType="num">
                                      <p:cBhvr additive="base">
                                        <p:cTn id="28" dur="500" fill="hold"/>
                                        <p:tgtEl>
                                          <p:spTgt spid="23557">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35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23557">
                                            <p:txEl>
                                              <p:pRg st="4" end="4"/>
                                            </p:txEl>
                                          </p:spTgt>
                                        </p:tgtEl>
                                        <p:attrNameLst>
                                          <p:attrName>style.visibility</p:attrName>
                                        </p:attrNameLst>
                                      </p:cBhvr>
                                      <p:to>
                                        <p:strVal val="visible"/>
                                      </p:to>
                                    </p:set>
                                    <p:animEffect transition="in" filter="diamond(in)">
                                      <p:cBhvr>
                                        <p:cTn id="34" dur="2000"/>
                                        <p:tgtEl>
                                          <p:spTgt spid="2355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nodeType="clickEffect">
                                  <p:stCondLst>
                                    <p:cond delay="0"/>
                                  </p:stCondLst>
                                  <p:childTnLst>
                                    <p:set>
                                      <p:cBhvr>
                                        <p:cTn id="38" dur="1" fill="hold">
                                          <p:stCondLst>
                                            <p:cond delay="0"/>
                                          </p:stCondLst>
                                        </p:cTn>
                                        <p:tgtEl>
                                          <p:spTgt spid="23557">
                                            <p:txEl>
                                              <p:pRg st="5" end="5"/>
                                            </p:txEl>
                                          </p:spTgt>
                                        </p:tgtEl>
                                        <p:attrNameLst>
                                          <p:attrName>style.visibility</p:attrName>
                                        </p:attrNameLst>
                                      </p:cBhvr>
                                      <p:to>
                                        <p:strVal val="visible"/>
                                      </p:to>
                                    </p:set>
                                    <p:animEffect transition="in" filter="diamond(in)">
                                      <p:cBhvr>
                                        <p:cTn id="39" dur="2000"/>
                                        <p:tgtEl>
                                          <p:spTgt spid="23557">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23557">
                                            <p:txEl>
                                              <p:pRg st="6" end="6"/>
                                            </p:txEl>
                                          </p:spTgt>
                                        </p:tgtEl>
                                        <p:attrNameLst>
                                          <p:attrName>style.visibility</p:attrName>
                                        </p:attrNameLst>
                                      </p:cBhvr>
                                      <p:to>
                                        <p:strVal val="visible"/>
                                      </p:to>
                                    </p:set>
                                    <p:animEffect transition="in" filter="diamond(in)">
                                      <p:cBhvr>
                                        <p:cTn id="44" dur="2000"/>
                                        <p:tgtEl>
                                          <p:spTgt spid="23557">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8438"/>
                                        </p:tgtEl>
                                        <p:attrNameLst>
                                          <p:attrName>style.visibility</p:attrName>
                                        </p:attrNameLst>
                                      </p:cBhvr>
                                      <p:to>
                                        <p:strVal val="visible"/>
                                      </p:to>
                                    </p:set>
                                    <p:animEffect transition="in" filter="box(in)">
                                      <p:cBhvr>
                                        <p:cTn id="49" dur="500"/>
                                        <p:tgtEl>
                                          <p:spTgt spid="1843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8439"/>
                                        </p:tgtEl>
                                        <p:attrNameLst>
                                          <p:attrName>style.visibility</p:attrName>
                                        </p:attrNameLst>
                                      </p:cBhvr>
                                      <p:to>
                                        <p:strVal val="visible"/>
                                      </p:to>
                                    </p:set>
                                    <p:animEffect transition="in" filter="box(in)">
                                      <p:cBhvr>
                                        <p:cTn id="54"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8438" grpId="0" animBg="1"/>
      <p:bldP spid="184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MIL10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WRFAQ"/>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90800"/>
            <a:ext cx="29575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7"/>
          <p:cNvSpPr txBox="1">
            <a:spLocks noChangeArrowheads="1"/>
          </p:cNvSpPr>
          <p:nvPr/>
        </p:nvSpPr>
        <p:spPr bwMode="auto">
          <a:xfrm>
            <a:off x="1066800" y="18288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u="sng">
                <a:solidFill>
                  <a:srgbClr val="FF0000"/>
                </a:solidFill>
              </a:rPr>
              <a:t>II.MỘT SỐ VẤN ĐỀ XÃ HỘI CỦA DI TRUYỀN HỌC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diamond(in)">
                                      <p:cBhvr>
                                        <p:cTn id="7" dur="2000"/>
                                        <p:tgtEl>
                                          <p:spTgt spid="2150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1511"/>
                                        </p:tgtEl>
                                        <p:attrNameLst>
                                          <p:attrName>style.visibility</p:attrName>
                                        </p:attrNameLst>
                                      </p:cBhvr>
                                      <p:to>
                                        <p:strVal val="visible"/>
                                      </p:to>
                                    </p:set>
                                    <p:animEffect transition="in" filter="diamond(in)">
                                      <p:cBhvr>
                                        <p:cTn id="10" dur="2000"/>
                                        <p:tgtEl>
                                          <p:spTgt spid="215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anim calcmode="lin" valueType="num">
                                      <p:cBhvr additive="base">
                                        <p:cTn id="15" dur="500" fill="hold"/>
                                        <p:tgtEl>
                                          <p:spTgt spid="21510"/>
                                        </p:tgtEl>
                                        <p:attrNameLst>
                                          <p:attrName>ppt_x</p:attrName>
                                        </p:attrNameLst>
                                      </p:cBhvr>
                                      <p:tavLst>
                                        <p:tav tm="0">
                                          <p:val>
                                            <p:strVal val="#ppt_x"/>
                                          </p:val>
                                        </p:tav>
                                        <p:tav tm="100000">
                                          <p:val>
                                            <p:strVal val="#ppt_x"/>
                                          </p:val>
                                        </p:tav>
                                      </p:tavLst>
                                    </p:anim>
                                    <p:anim calcmode="lin" valueType="num">
                                      <p:cBhvr additive="base">
                                        <p:cTn id="16"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3810000" y="533400"/>
            <a:ext cx="5105400" cy="4559300"/>
            <a:chOff x="2496" y="191"/>
            <a:chExt cx="3216" cy="2872"/>
          </a:xfrm>
        </p:grpSpPr>
        <p:graphicFrame>
          <p:nvGraphicFramePr>
            <p:cNvPr id="39941" name="Object 4"/>
            <p:cNvGraphicFramePr>
              <a:graphicFrameLocks noChangeAspect="1"/>
            </p:cNvGraphicFramePr>
            <p:nvPr/>
          </p:nvGraphicFramePr>
          <p:xfrm>
            <a:off x="2496" y="191"/>
            <a:ext cx="3216" cy="2497"/>
          </p:xfrm>
          <a:graphic>
            <a:graphicData uri="http://schemas.openxmlformats.org/presentationml/2006/ole">
              <mc:AlternateContent xmlns:mc="http://schemas.openxmlformats.org/markup-compatibility/2006">
                <mc:Choice xmlns:v="urn:schemas-microsoft-com:vml" Requires="v">
                  <p:oleObj spid="_x0000_s39963" name="Bitmap Image" r:id="rId3" imgW="4191585" imgH="4723810" progId="Paint.Picture">
                    <p:embed/>
                  </p:oleObj>
                </mc:Choice>
                <mc:Fallback>
                  <p:oleObj name="Bitmap Image" r:id="rId3" imgW="4191585" imgH="472381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191"/>
                          <a:ext cx="3216" cy="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2" name="Text Box 7"/>
            <p:cNvSpPr txBox="1">
              <a:spLocks noChangeArrowheads="1"/>
            </p:cNvSpPr>
            <p:nvPr/>
          </p:nvSpPr>
          <p:spPr bwMode="auto">
            <a:xfrm>
              <a:off x="2926" y="2736"/>
              <a:ext cx="25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800" b="1">
                  <a:solidFill>
                    <a:srgbClr val="000099"/>
                  </a:solidFill>
                  <a:latin typeface="Arial" panose="020B0604020202020204" pitchFamily="34" charset="0"/>
                  <a:cs typeface="Arial" panose="020B0604020202020204" pitchFamily="34" charset="0"/>
                </a:rPr>
                <a:t>Bản đồ hệ</a:t>
              </a:r>
              <a:r>
                <a:rPr lang="en-US" sz="1800" b="1">
                  <a:solidFill>
                    <a:srgbClr val="000099"/>
                  </a:solidFill>
                  <a:latin typeface="Arial" panose="020B0604020202020204" pitchFamily="34" charset="0"/>
                  <a:cs typeface="Arial" panose="020B0604020202020204" pitchFamily="34" charset="0"/>
                </a:rPr>
                <a:t> </a:t>
              </a:r>
              <a:r>
                <a:rPr lang="en-US" sz="2800" b="1">
                  <a:solidFill>
                    <a:srgbClr val="000099"/>
                  </a:solidFill>
                  <a:latin typeface="Arial" panose="020B0604020202020204" pitchFamily="34" charset="0"/>
                  <a:cs typeface="Arial" panose="020B0604020202020204" pitchFamily="34" charset="0"/>
                </a:rPr>
                <a:t>gen người</a:t>
              </a:r>
            </a:p>
          </p:txBody>
        </p:sp>
      </p:grpSp>
      <p:sp>
        <p:nvSpPr>
          <p:cNvPr id="33801" name="Text Box 9"/>
          <p:cNvSpPr txBox="1">
            <a:spLocks noChangeArrowheads="1"/>
          </p:cNvSpPr>
          <p:nvPr/>
        </p:nvSpPr>
        <p:spPr bwMode="auto">
          <a:xfrm>
            <a:off x="0" y="685800"/>
            <a:ext cx="3810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800">
                <a:latin typeface="Arial" panose="020B0604020202020204" pitchFamily="34" charset="0"/>
                <a:cs typeface="Arial" panose="020B0604020202020204" pitchFamily="34" charset="0"/>
              </a:rPr>
              <a:t>- </a:t>
            </a:r>
            <a:r>
              <a:rPr lang="vi-VN" sz="1800">
                <a:latin typeface="Arial" panose="020B0604020202020204" pitchFamily="34" charset="0"/>
                <a:cs typeface="Arial" panose="020B0604020202020204" pitchFamily="34" charset="0"/>
              </a:rPr>
              <a:t>Dự án</a:t>
            </a:r>
            <a:r>
              <a:rPr lang="en-US" sz="1800">
                <a:latin typeface="Arial" panose="020B0604020202020204" pitchFamily="34" charset="0"/>
                <a:cs typeface="Arial" panose="020B0604020202020204" pitchFamily="34" charset="0"/>
              </a:rPr>
              <a:t> “</a:t>
            </a:r>
            <a:r>
              <a:rPr lang="en-US" sz="1800" u="sng">
                <a:solidFill>
                  <a:srgbClr val="CC0000"/>
                </a:solidFill>
                <a:latin typeface="Arial" panose="020B0604020202020204" pitchFamily="34" charset="0"/>
                <a:cs typeface="Arial" panose="020B0604020202020204" pitchFamily="34" charset="0"/>
              </a:rPr>
              <a:t>B</a:t>
            </a:r>
            <a:r>
              <a:rPr lang="vi-VN" sz="1800" u="sng">
                <a:solidFill>
                  <a:srgbClr val="CC0000"/>
                </a:solidFill>
                <a:latin typeface="Arial" panose="020B0604020202020204" pitchFamily="34" charset="0"/>
                <a:cs typeface="Arial" panose="020B0604020202020204" pitchFamily="34" charset="0"/>
              </a:rPr>
              <a:t>ản</a:t>
            </a:r>
            <a:r>
              <a:rPr lang="en-US" sz="1800" u="sng">
                <a:solidFill>
                  <a:srgbClr val="CC0000"/>
                </a:solidFill>
                <a:latin typeface="Arial" panose="020B0604020202020204" pitchFamily="34" charset="0"/>
                <a:cs typeface="Arial" panose="020B0604020202020204" pitchFamily="34" charset="0"/>
              </a:rPr>
              <a:t> </a:t>
            </a:r>
            <a:r>
              <a:rPr lang="vi-VN" sz="1800" u="sng">
                <a:solidFill>
                  <a:srgbClr val="CC0000"/>
                </a:solidFill>
                <a:latin typeface="Arial" panose="020B0604020202020204" pitchFamily="34" charset="0"/>
                <a:cs typeface="Arial" panose="020B0604020202020204" pitchFamily="34" charset="0"/>
              </a:rPr>
              <a:t>đồ</a:t>
            </a:r>
            <a:r>
              <a:rPr lang="en-US" sz="1800" u="sng">
                <a:solidFill>
                  <a:srgbClr val="CC0000"/>
                </a:solidFill>
                <a:latin typeface="Arial" panose="020B0604020202020204" pitchFamily="34" charset="0"/>
                <a:cs typeface="Arial" panose="020B0604020202020204" pitchFamily="34" charset="0"/>
              </a:rPr>
              <a:t> h</a:t>
            </a:r>
            <a:r>
              <a:rPr lang="vi-VN" sz="1800" u="sng">
                <a:solidFill>
                  <a:srgbClr val="CC0000"/>
                </a:solidFill>
                <a:latin typeface="Arial" panose="020B0604020202020204" pitchFamily="34" charset="0"/>
                <a:cs typeface="Arial" panose="020B0604020202020204" pitchFamily="34" charset="0"/>
              </a:rPr>
              <a:t>ệ</a:t>
            </a:r>
            <a:r>
              <a:rPr lang="en-US" sz="1800" u="sng">
                <a:solidFill>
                  <a:srgbClr val="CC0000"/>
                </a:solidFill>
                <a:latin typeface="Arial" panose="020B0604020202020204" pitchFamily="34" charset="0"/>
                <a:cs typeface="Arial" panose="020B0604020202020204" pitchFamily="34" charset="0"/>
              </a:rPr>
              <a:t> gen ng</a:t>
            </a:r>
            <a:r>
              <a:rPr lang="vi-VN" sz="1800" u="sng">
                <a:solidFill>
                  <a:srgbClr val="CC0000"/>
                </a:solidFill>
                <a:latin typeface="Arial" panose="020B0604020202020204" pitchFamily="34" charset="0"/>
                <a:cs typeface="Arial" panose="020B0604020202020204" pitchFamily="34" charset="0"/>
              </a:rPr>
              <a:t>ười</a:t>
            </a:r>
            <a:r>
              <a:rPr lang="en-US" sz="1800">
                <a:latin typeface="Arial" panose="020B0604020202020204" pitchFamily="34" charset="0"/>
                <a:cs typeface="Arial" panose="020B0604020202020204" pitchFamily="34" charset="0"/>
              </a:rPr>
              <a:t>” </a:t>
            </a:r>
            <a:r>
              <a:rPr lang="vi-VN" sz="1800">
                <a:latin typeface="Arial" panose="020B0604020202020204" pitchFamily="34" charset="0"/>
                <a:cs typeface="Arial" panose="020B0604020202020204" pitchFamily="34" charset="0"/>
              </a:rPr>
              <a:t>khởi đầu vào năm 1990 với sự đứng đầu của </a:t>
            </a:r>
            <a:r>
              <a:rPr lang="en-US" sz="1800" u="sng">
                <a:solidFill>
                  <a:srgbClr val="CC0000"/>
                </a:solidFill>
                <a:latin typeface="Arial" panose="020B0604020202020204" pitchFamily="34" charset="0"/>
                <a:cs typeface="Arial" panose="020B0604020202020204" pitchFamily="34" charset="0"/>
              </a:rPr>
              <a:t>Jam</a:t>
            </a:r>
            <a:r>
              <a:rPr lang="vi-VN" sz="1800" u="sng">
                <a:solidFill>
                  <a:srgbClr val="CC0000"/>
                </a:solidFill>
                <a:latin typeface="Arial" panose="020B0604020202020204" pitchFamily="34" charset="0"/>
                <a:cs typeface="Arial" panose="020B0604020202020204" pitchFamily="34" charset="0"/>
              </a:rPr>
              <a:t>es</a:t>
            </a:r>
            <a:r>
              <a:rPr lang="en-US" sz="1800" u="sng">
                <a:solidFill>
                  <a:srgbClr val="CC0000"/>
                </a:solidFill>
                <a:latin typeface="Arial" panose="020B0604020202020204" pitchFamily="34" charset="0"/>
                <a:cs typeface="Arial" panose="020B0604020202020204" pitchFamily="34" charset="0"/>
              </a:rPr>
              <a:t>  </a:t>
            </a:r>
            <a:r>
              <a:rPr lang="vi-VN" sz="1800" u="sng">
                <a:solidFill>
                  <a:srgbClr val="CC0000"/>
                </a:solidFill>
                <a:latin typeface="Arial" panose="020B0604020202020204" pitchFamily="34" charset="0"/>
                <a:cs typeface="Arial" panose="020B0604020202020204" pitchFamily="34" charset="0"/>
              </a:rPr>
              <a:t>W</a:t>
            </a:r>
            <a:r>
              <a:rPr lang="en-US" sz="1800" u="sng">
                <a:solidFill>
                  <a:srgbClr val="CC0000"/>
                </a:solidFill>
                <a:latin typeface="Arial" panose="020B0604020202020204" pitchFamily="34" charset="0"/>
                <a:cs typeface="Arial" panose="020B0604020202020204" pitchFamily="34" charset="0"/>
              </a:rPr>
              <a:t>atson</a:t>
            </a:r>
            <a:r>
              <a:rPr lang="en-US" sz="1800">
                <a:solidFill>
                  <a:srgbClr val="000099"/>
                </a:solidFill>
                <a:latin typeface="Arial" panose="020B0604020202020204" pitchFamily="34" charset="0"/>
                <a:cs typeface="Arial" panose="020B0604020202020204" pitchFamily="34" charset="0"/>
              </a:rPr>
              <a:t>.</a:t>
            </a:r>
            <a:r>
              <a:rPr lang="en-US" sz="1800">
                <a:latin typeface="Arial" panose="020B0604020202020204" pitchFamily="34" charset="0"/>
                <a:cs typeface="Arial" panose="020B0604020202020204" pitchFamily="34" charset="0"/>
              </a:rPr>
              <a:t> </a:t>
            </a:r>
          </a:p>
        </p:txBody>
      </p:sp>
      <p:sp>
        <p:nvSpPr>
          <p:cNvPr id="33803" name="Text Box 11"/>
          <p:cNvSpPr txBox="1">
            <a:spLocks noChangeArrowheads="1"/>
          </p:cNvSpPr>
          <p:nvPr/>
        </p:nvSpPr>
        <p:spPr bwMode="auto">
          <a:xfrm>
            <a:off x="0" y="17526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800">
                <a:latin typeface="Arial" panose="020B0604020202020204" pitchFamily="34" charset="0"/>
                <a:cs typeface="Arial" panose="020B0604020202020204" pitchFamily="34" charset="0"/>
              </a:rPr>
              <a:t>- Chi ph</a:t>
            </a:r>
            <a:r>
              <a:rPr lang="vi-VN" sz="1800">
                <a:latin typeface="Arial" panose="020B0604020202020204" pitchFamily="34" charset="0"/>
                <a:cs typeface="Arial" panose="020B0604020202020204" pitchFamily="34" charset="0"/>
              </a:rPr>
              <a:t>í</a:t>
            </a:r>
            <a:r>
              <a:rPr lang="en-US" sz="1800">
                <a:latin typeface="Arial" panose="020B0604020202020204" pitchFamily="34" charset="0"/>
                <a:cs typeface="Arial" panose="020B0604020202020204" pitchFamily="34" charset="0"/>
              </a:rPr>
              <a:t> tr</a:t>
            </a:r>
            <a:r>
              <a:rPr lang="vi-VN" sz="1800">
                <a:latin typeface="Arial" panose="020B0604020202020204" pitchFamily="34" charset="0"/>
                <a:cs typeface="Arial" panose="020B0604020202020204" pitchFamily="34" charset="0"/>
              </a:rPr>
              <a:t>ê</a:t>
            </a:r>
            <a:r>
              <a:rPr lang="en-US" sz="1800">
                <a:latin typeface="Arial" panose="020B0604020202020204" pitchFamily="34" charset="0"/>
                <a:cs typeface="Arial" panose="020B0604020202020204" pitchFamily="34" charset="0"/>
              </a:rPr>
              <a:t>n</a:t>
            </a:r>
            <a:r>
              <a:rPr lang="vi-VN" sz="1800">
                <a:latin typeface="Arial" panose="020B0604020202020204" pitchFamily="34" charset="0"/>
                <a:cs typeface="Arial" panose="020B0604020202020204" pitchFamily="34" charset="0"/>
              </a:rPr>
              <a:t> </a:t>
            </a:r>
            <a:r>
              <a:rPr lang="vi-VN" sz="1800" u="sng">
                <a:solidFill>
                  <a:srgbClr val="CC0000"/>
                </a:solidFill>
                <a:latin typeface="Arial" panose="020B0604020202020204" pitchFamily="34" charset="0"/>
                <a:cs typeface="Arial" panose="020B0604020202020204" pitchFamily="34" charset="0"/>
              </a:rPr>
              <a:t>3 tỉ đôla</a:t>
            </a:r>
            <a:r>
              <a:rPr lang="en-US" sz="1800">
                <a:latin typeface="Arial" panose="020B0604020202020204" pitchFamily="34" charset="0"/>
                <a:cs typeface="Arial" panose="020B0604020202020204" pitchFamily="34" charset="0"/>
              </a:rPr>
              <a:t>. </a:t>
            </a:r>
          </a:p>
        </p:txBody>
      </p:sp>
      <p:sp>
        <p:nvSpPr>
          <p:cNvPr id="33804" name="Text Box 12"/>
          <p:cNvSpPr txBox="1">
            <a:spLocks noChangeArrowheads="1"/>
          </p:cNvSpPr>
          <p:nvPr/>
        </p:nvSpPr>
        <p:spPr bwMode="auto">
          <a:xfrm>
            <a:off x="152400" y="2286000"/>
            <a:ext cx="3581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800">
                <a:latin typeface="Arial" panose="020B0604020202020204" pitchFamily="34" charset="0"/>
                <a:cs typeface="Arial" panose="020B0604020202020204" pitchFamily="34" charset="0"/>
              </a:rPr>
              <a:t>- Tham gia</a:t>
            </a:r>
            <a:r>
              <a:rPr lang="vi-VN" sz="1800">
                <a:latin typeface="Arial" panose="020B0604020202020204" pitchFamily="34" charset="0"/>
                <a:cs typeface="Arial" panose="020B0604020202020204" pitchFamily="34" charset="0"/>
              </a:rPr>
              <a:t> của các nhà di truyền học từ </a:t>
            </a:r>
            <a:r>
              <a:rPr lang="en-US" sz="1800" u="sng">
                <a:solidFill>
                  <a:srgbClr val="CC0000"/>
                </a:solidFill>
                <a:latin typeface="Arial" panose="020B0604020202020204" pitchFamily="34" charset="0"/>
                <a:cs typeface="Arial" panose="020B0604020202020204" pitchFamily="34" charset="0"/>
              </a:rPr>
              <a:t>Trung Qu</a:t>
            </a:r>
            <a:r>
              <a:rPr lang="vi-VN" sz="1800" u="sng">
                <a:solidFill>
                  <a:srgbClr val="CC0000"/>
                </a:solidFill>
                <a:latin typeface="Arial" panose="020B0604020202020204" pitchFamily="34" charset="0"/>
                <a:cs typeface="Arial" panose="020B0604020202020204" pitchFamily="34" charset="0"/>
              </a:rPr>
              <a:t>ốc</a:t>
            </a:r>
            <a:r>
              <a:rPr lang="vi-VN" sz="1800">
                <a:latin typeface="Arial" panose="020B0604020202020204" pitchFamily="34" charset="0"/>
                <a:cs typeface="Arial" panose="020B0604020202020204" pitchFamily="34" charset="0"/>
              </a:rPr>
              <a:t>, </a:t>
            </a:r>
            <a:r>
              <a:rPr lang="en-US" sz="1800" u="sng">
                <a:solidFill>
                  <a:srgbClr val="CC0000"/>
                </a:solidFill>
                <a:latin typeface="Arial" panose="020B0604020202020204" pitchFamily="34" charset="0"/>
                <a:cs typeface="Arial" panose="020B0604020202020204" pitchFamily="34" charset="0"/>
              </a:rPr>
              <a:t>Ph</a:t>
            </a:r>
            <a:r>
              <a:rPr lang="vi-VN" sz="1800" u="sng">
                <a:solidFill>
                  <a:srgbClr val="CC0000"/>
                </a:solidFill>
                <a:latin typeface="Arial" panose="020B0604020202020204" pitchFamily="34" charset="0"/>
                <a:cs typeface="Arial" panose="020B0604020202020204" pitchFamily="34" charset="0"/>
              </a:rPr>
              <a:t>áp</a:t>
            </a:r>
            <a:r>
              <a:rPr lang="vi-VN" sz="1800">
                <a:latin typeface="Arial" panose="020B0604020202020204" pitchFamily="34" charset="0"/>
                <a:cs typeface="Arial" panose="020B0604020202020204" pitchFamily="34" charset="0"/>
              </a:rPr>
              <a:t>, </a:t>
            </a:r>
            <a:r>
              <a:rPr lang="vi-VN" sz="1800" u="sng">
                <a:solidFill>
                  <a:srgbClr val="CC0000"/>
                </a:solidFill>
                <a:latin typeface="Arial" panose="020B0604020202020204" pitchFamily="34" charset="0"/>
                <a:cs typeface="Arial" panose="020B0604020202020204" pitchFamily="34" charset="0"/>
              </a:rPr>
              <a:t>Đức</a:t>
            </a:r>
            <a:r>
              <a:rPr lang="vi-VN" sz="1800">
                <a:latin typeface="Arial" panose="020B0604020202020204" pitchFamily="34" charset="0"/>
                <a:cs typeface="Arial" panose="020B0604020202020204" pitchFamily="34" charset="0"/>
              </a:rPr>
              <a:t>, </a:t>
            </a:r>
            <a:r>
              <a:rPr lang="en-US" sz="1800" u="sng">
                <a:solidFill>
                  <a:srgbClr val="CC0000"/>
                </a:solidFill>
                <a:latin typeface="Arial" panose="020B0604020202020204" pitchFamily="34" charset="0"/>
                <a:cs typeface="Arial" panose="020B0604020202020204" pitchFamily="34" charset="0"/>
              </a:rPr>
              <a:t>Nhật</a:t>
            </a:r>
            <a:r>
              <a:rPr lang="en-US" sz="1800">
                <a:latin typeface="Arial" panose="020B0604020202020204" pitchFamily="34" charset="0"/>
                <a:cs typeface="Arial" panose="020B0604020202020204" pitchFamily="34" charset="0"/>
              </a:rPr>
              <a:t> </a:t>
            </a:r>
            <a:r>
              <a:rPr lang="vi-VN" sz="1800">
                <a:latin typeface="Arial" panose="020B0604020202020204" pitchFamily="34" charset="0"/>
                <a:cs typeface="Arial" panose="020B0604020202020204" pitchFamily="34" charset="0"/>
              </a:rPr>
              <a:t>và </a:t>
            </a:r>
            <a:r>
              <a:rPr lang="en-US" sz="1800" u="sng">
                <a:solidFill>
                  <a:srgbClr val="CC0000"/>
                </a:solidFill>
                <a:latin typeface="Arial" panose="020B0604020202020204" pitchFamily="34" charset="0"/>
                <a:cs typeface="Arial" panose="020B0604020202020204" pitchFamily="34" charset="0"/>
              </a:rPr>
              <a:t>Anh</a:t>
            </a:r>
            <a:r>
              <a:rPr lang="vi-VN" sz="1800">
                <a:latin typeface="Arial" panose="020B0604020202020204" pitchFamily="34" charset="0"/>
                <a:cs typeface="Arial" panose="020B0604020202020204" pitchFamily="34" charset="0"/>
              </a:rPr>
              <a:t>.</a:t>
            </a:r>
            <a:r>
              <a:rPr lang="en-US" sz="1800">
                <a:latin typeface="Arial" panose="020B0604020202020204" pitchFamily="34" charset="0"/>
                <a:cs typeface="Arial" panose="020B0604020202020204" pitchFamily="34" charset="0"/>
              </a:rPr>
              <a:t> </a:t>
            </a:r>
          </a:p>
        </p:txBody>
      </p:sp>
      <p:sp>
        <p:nvSpPr>
          <p:cNvPr id="33802" name="Text Box 10"/>
          <p:cNvSpPr txBox="1">
            <a:spLocks noChangeArrowheads="1"/>
          </p:cNvSpPr>
          <p:nvPr/>
        </p:nvSpPr>
        <p:spPr bwMode="auto">
          <a:xfrm>
            <a:off x="0" y="3200400"/>
            <a:ext cx="3733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1800">
                <a:latin typeface="Arial" panose="020B0604020202020204" pitchFamily="34" charset="0"/>
                <a:cs typeface="Arial" panose="020B0604020202020204" pitchFamily="34" charset="0"/>
              </a:rPr>
              <a:t>- </a:t>
            </a:r>
            <a:r>
              <a:rPr lang="vi-VN" sz="1800">
                <a:latin typeface="Arial" panose="020B0604020202020204" pitchFamily="34" charset="0"/>
                <a:cs typeface="Arial" panose="020B0604020202020204" pitchFamily="34" charset="0"/>
              </a:rPr>
              <a:t>Bản phác thảo đầu tiên của bộ gen đã được cho ra đời vào năm 2000 và hoàn thiện vào </a:t>
            </a:r>
            <a:r>
              <a:rPr lang="vi-VN" sz="1800" u="sng">
                <a:solidFill>
                  <a:srgbClr val="CC0000"/>
                </a:solidFill>
                <a:latin typeface="Arial" panose="020B0604020202020204" pitchFamily="34" charset="0"/>
                <a:cs typeface="Arial" panose="020B0604020202020204" pitchFamily="34" charset="0"/>
              </a:rPr>
              <a:t>năm 2003</a:t>
            </a:r>
            <a:r>
              <a:rPr lang="vi-VN" sz="1800">
                <a:latin typeface="Arial" panose="020B0604020202020204" pitchFamily="34" charset="0"/>
                <a:cs typeface="Arial" panose="020B0604020202020204" pitchFamily="34" charset="0"/>
              </a:rPr>
              <a:t>.</a:t>
            </a:r>
            <a:r>
              <a:rPr lang="en-US" sz="1800">
                <a:latin typeface="Arial" panose="020B0604020202020204" pitchFamily="34" charset="0"/>
                <a:cs typeface="Arial" panose="020B0604020202020204" pitchFamily="34" charset="0"/>
              </a:rPr>
              <a:t> X</a:t>
            </a:r>
            <a:r>
              <a:rPr lang="vi-VN" sz="1800">
                <a:latin typeface="Arial" panose="020B0604020202020204" pitchFamily="34" charset="0"/>
                <a:cs typeface="Arial" panose="020B0604020202020204" pitchFamily="34" charset="0"/>
              </a:rPr>
              <a:t>ác định được</a:t>
            </a:r>
            <a:r>
              <a:rPr lang="en-US" sz="1800">
                <a:latin typeface="Arial" panose="020B0604020202020204" pitchFamily="34" charset="0"/>
                <a:cs typeface="Arial" panose="020B0604020202020204" pitchFamily="34" charset="0"/>
              </a:rPr>
              <a:t> </a:t>
            </a:r>
            <a:r>
              <a:rPr lang="vi-VN" sz="1800">
                <a:latin typeface="Arial" panose="020B0604020202020204" pitchFamily="34" charset="0"/>
                <a:cs typeface="Arial" panose="020B0604020202020204" pitchFamily="34" charset="0"/>
              </a:rPr>
              <a:t>khoảng </a:t>
            </a:r>
            <a:r>
              <a:rPr lang="en-US" sz="1800">
                <a:latin typeface="Arial" panose="020B0604020202020204" pitchFamily="34" charset="0"/>
                <a:cs typeface="Arial" panose="020B0604020202020204" pitchFamily="34" charset="0"/>
              </a:rPr>
              <a:t>trên </a:t>
            </a:r>
            <a:r>
              <a:rPr lang="en-US" sz="1800" u="sng">
                <a:solidFill>
                  <a:srgbClr val="CC0000"/>
                </a:solidFill>
                <a:latin typeface="Arial" panose="020B0604020202020204" pitchFamily="34" charset="0"/>
                <a:cs typeface="Arial" panose="020B0604020202020204" pitchFamily="34" charset="0"/>
              </a:rPr>
              <a:t>30</a:t>
            </a:r>
            <a:r>
              <a:rPr lang="vi-VN" sz="1800" u="sng">
                <a:solidFill>
                  <a:srgbClr val="CC0000"/>
                </a:solidFill>
                <a:latin typeface="Arial" panose="020B0604020202020204" pitchFamily="34" charset="0"/>
                <a:cs typeface="Arial" panose="020B0604020202020204" pitchFamily="34" charset="0"/>
              </a:rPr>
              <a:t>.00</a:t>
            </a:r>
            <a:r>
              <a:rPr lang="en-US" sz="1800" u="sng">
                <a:solidFill>
                  <a:srgbClr val="CC0000"/>
                </a:solidFill>
                <a:latin typeface="Arial" panose="020B0604020202020204" pitchFamily="34" charset="0"/>
                <a:cs typeface="Arial" panose="020B0604020202020204" pitchFamily="34" charset="0"/>
              </a:rPr>
              <a:t>0</a:t>
            </a:r>
            <a:r>
              <a:rPr lang="en-US" sz="1800">
                <a:latin typeface="Arial" panose="020B0604020202020204" pitchFamily="34" charset="0"/>
                <a:cs typeface="Arial" panose="020B0604020202020204" pitchFamily="34" charset="0"/>
              </a:rPr>
              <a:t> gen</a:t>
            </a:r>
            <a:r>
              <a:rPr lang="vi-VN" sz="1800">
                <a:latin typeface="Arial" panose="020B0604020202020204" pitchFamily="34" charset="0"/>
                <a:cs typeface="Arial" panose="020B0604020202020204" pitchFamily="34" charset="0"/>
              </a:rPr>
              <a:t> trong </a:t>
            </a:r>
            <a:r>
              <a:rPr lang="en-US" sz="1800" u="sng">
                <a:solidFill>
                  <a:srgbClr val="CC0000"/>
                </a:solidFill>
                <a:latin typeface="Arial" panose="020B0604020202020204" pitchFamily="34" charset="0"/>
                <a:cs typeface="Arial" panose="020B0604020202020204" pitchFamily="34" charset="0"/>
              </a:rPr>
              <a:t>b</a:t>
            </a:r>
            <a:r>
              <a:rPr lang="vi-VN" sz="1800" u="sng">
                <a:solidFill>
                  <a:srgbClr val="CC0000"/>
                </a:solidFill>
                <a:latin typeface="Arial" panose="020B0604020202020204" pitchFamily="34" charset="0"/>
                <a:cs typeface="Arial" panose="020B0604020202020204" pitchFamily="34" charset="0"/>
              </a:rPr>
              <a:t>ộ</a:t>
            </a:r>
            <a:r>
              <a:rPr lang="en-US" sz="1800" u="sng">
                <a:solidFill>
                  <a:srgbClr val="CC0000"/>
                </a:solidFill>
                <a:latin typeface="Arial" panose="020B0604020202020204" pitchFamily="34" charset="0"/>
                <a:cs typeface="Arial" panose="020B0604020202020204" pitchFamily="34" charset="0"/>
              </a:rPr>
              <a:t> gen</a:t>
            </a:r>
            <a:r>
              <a:rPr lang="vi-VN" sz="1800">
                <a:latin typeface="Arial" panose="020B0604020202020204" pitchFamily="34" charset="0"/>
                <a:cs typeface="Arial" panose="020B0604020202020204" pitchFamily="34" charset="0"/>
              </a:rPr>
              <a:t> của con người.</a:t>
            </a:r>
            <a:endParaRPr lang="en-US" sz="1800">
              <a:latin typeface="Arial" panose="020B0604020202020204" pitchFamily="34" charset="0"/>
              <a:cs typeface="Arial" panose="020B0604020202020204" pitchFamily="34" charset="0"/>
            </a:endParaRPr>
          </a:p>
        </p:txBody>
      </p:sp>
      <p:sp>
        <p:nvSpPr>
          <p:cNvPr id="33806" name="Text Box 14"/>
          <p:cNvSpPr txBox="1">
            <a:spLocks noChangeArrowheads="1"/>
          </p:cNvSpPr>
          <p:nvPr/>
        </p:nvSpPr>
        <p:spPr bwMode="auto">
          <a:xfrm>
            <a:off x="304800" y="5486400"/>
            <a:ext cx="8229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000099"/>
                </a:solidFill>
                <a:latin typeface="Arial" panose="020B0604020202020204" pitchFamily="34" charset="0"/>
                <a:cs typeface="Arial" panose="020B0604020202020204" pitchFamily="34" charset="0"/>
              </a:rPr>
              <a:t>Giúp xác định được các gen gây bệnh, giải thích một số hiện tượng bất thường, xác định huyết thống, điều tra tội phạm,...</a:t>
            </a:r>
          </a:p>
        </p:txBody>
      </p:sp>
      <p:sp>
        <p:nvSpPr>
          <p:cNvPr id="33805" name="Text Box 13"/>
          <p:cNvSpPr txBox="1">
            <a:spLocks noChangeArrowheads="1"/>
          </p:cNvSpPr>
          <p:nvPr/>
        </p:nvSpPr>
        <p:spPr bwMode="auto">
          <a:xfrm>
            <a:off x="228600" y="5029200"/>
            <a:ext cx="8915400" cy="5191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800" b="1">
                <a:solidFill>
                  <a:srgbClr val="CC0000"/>
                </a:solidFill>
                <a:latin typeface="Arial" panose="020B0604020202020204" pitchFamily="34" charset="0"/>
                <a:cs typeface="Arial" panose="020B0604020202020204" pitchFamily="34" charset="0"/>
              </a:rPr>
              <a:t>Hãy cho biết ích lợi của việc giải mã bộ gen người?</a:t>
            </a:r>
          </a:p>
        </p:txBody>
      </p:sp>
      <p:sp>
        <p:nvSpPr>
          <p:cNvPr id="24580" name="Text Box 4"/>
          <p:cNvSpPr txBox="1">
            <a:spLocks noChangeArrowheads="1"/>
          </p:cNvSpPr>
          <p:nvPr/>
        </p:nvSpPr>
        <p:spPr bwMode="auto">
          <a:xfrm>
            <a:off x="152400" y="0"/>
            <a:ext cx="7439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u="sng">
                <a:solidFill>
                  <a:srgbClr val="FF0000"/>
                </a:solidFill>
              </a:rPr>
              <a:t>1.Tác động xã hội của việc giải mã bộ gen người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801"/>
                                        </p:tgtEl>
                                        <p:attrNameLst>
                                          <p:attrName>style.visibility</p:attrName>
                                        </p:attrNameLst>
                                      </p:cBhvr>
                                      <p:to>
                                        <p:strVal val="visible"/>
                                      </p:to>
                                    </p:set>
                                    <p:anim calcmode="lin" valueType="num">
                                      <p:cBhvr additive="base">
                                        <p:cTn id="19" dur="500" fill="hold"/>
                                        <p:tgtEl>
                                          <p:spTgt spid="33801"/>
                                        </p:tgtEl>
                                        <p:attrNameLst>
                                          <p:attrName>ppt_x</p:attrName>
                                        </p:attrNameLst>
                                      </p:cBhvr>
                                      <p:tavLst>
                                        <p:tav tm="0">
                                          <p:val>
                                            <p:strVal val="#ppt_x"/>
                                          </p:val>
                                        </p:tav>
                                        <p:tav tm="100000">
                                          <p:val>
                                            <p:strVal val="#ppt_x"/>
                                          </p:val>
                                        </p:tav>
                                      </p:tavLst>
                                    </p:anim>
                                    <p:anim calcmode="lin" valueType="num">
                                      <p:cBhvr additive="base">
                                        <p:cTn id="20" dur="500" fill="hold"/>
                                        <p:tgtEl>
                                          <p:spTgt spid="3380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803"/>
                                        </p:tgtEl>
                                        <p:attrNameLst>
                                          <p:attrName>style.visibility</p:attrName>
                                        </p:attrNameLst>
                                      </p:cBhvr>
                                      <p:to>
                                        <p:strVal val="visible"/>
                                      </p:to>
                                    </p:set>
                                    <p:anim calcmode="lin" valueType="num">
                                      <p:cBhvr additive="base">
                                        <p:cTn id="25" dur="500" fill="hold"/>
                                        <p:tgtEl>
                                          <p:spTgt spid="33803"/>
                                        </p:tgtEl>
                                        <p:attrNameLst>
                                          <p:attrName>ppt_x</p:attrName>
                                        </p:attrNameLst>
                                      </p:cBhvr>
                                      <p:tavLst>
                                        <p:tav tm="0">
                                          <p:val>
                                            <p:strVal val="#ppt_x"/>
                                          </p:val>
                                        </p:tav>
                                        <p:tav tm="100000">
                                          <p:val>
                                            <p:strVal val="#ppt_x"/>
                                          </p:val>
                                        </p:tav>
                                      </p:tavLst>
                                    </p:anim>
                                    <p:anim calcmode="lin" valueType="num">
                                      <p:cBhvr additive="base">
                                        <p:cTn id="26" dur="500" fill="hold"/>
                                        <p:tgtEl>
                                          <p:spTgt spid="3380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804"/>
                                        </p:tgtEl>
                                        <p:attrNameLst>
                                          <p:attrName>style.visibility</p:attrName>
                                        </p:attrNameLst>
                                      </p:cBhvr>
                                      <p:to>
                                        <p:strVal val="visible"/>
                                      </p:to>
                                    </p:set>
                                    <p:anim calcmode="lin" valueType="num">
                                      <p:cBhvr additive="base">
                                        <p:cTn id="31" dur="500" fill="hold"/>
                                        <p:tgtEl>
                                          <p:spTgt spid="33804"/>
                                        </p:tgtEl>
                                        <p:attrNameLst>
                                          <p:attrName>ppt_x</p:attrName>
                                        </p:attrNameLst>
                                      </p:cBhvr>
                                      <p:tavLst>
                                        <p:tav tm="0">
                                          <p:val>
                                            <p:strVal val="#ppt_x"/>
                                          </p:val>
                                        </p:tav>
                                        <p:tav tm="100000">
                                          <p:val>
                                            <p:strVal val="#ppt_x"/>
                                          </p:val>
                                        </p:tav>
                                      </p:tavLst>
                                    </p:anim>
                                    <p:anim calcmode="lin" valueType="num">
                                      <p:cBhvr additive="base">
                                        <p:cTn id="32" dur="500" fill="hold"/>
                                        <p:tgtEl>
                                          <p:spTgt spid="3380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802"/>
                                        </p:tgtEl>
                                        <p:attrNameLst>
                                          <p:attrName>style.visibility</p:attrName>
                                        </p:attrNameLst>
                                      </p:cBhvr>
                                      <p:to>
                                        <p:strVal val="visible"/>
                                      </p:to>
                                    </p:set>
                                    <p:anim calcmode="lin" valueType="num">
                                      <p:cBhvr additive="base">
                                        <p:cTn id="37" dur="500" fill="hold"/>
                                        <p:tgtEl>
                                          <p:spTgt spid="33802"/>
                                        </p:tgtEl>
                                        <p:attrNameLst>
                                          <p:attrName>ppt_x</p:attrName>
                                        </p:attrNameLst>
                                      </p:cBhvr>
                                      <p:tavLst>
                                        <p:tav tm="0">
                                          <p:val>
                                            <p:strVal val="#ppt_x"/>
                                          </p:val>
                                        </p:tav>
                                        <p:tav tm="100000">
                                          <p:val>
                                            <p:strVal val="#ppt_x"/>
                                          </p:val>
                                        </p:tav>
                                      </p:tavLst>
                                    </p:anim>
                                    <p:anim calcmode="lin" valueType="num">
                                      <p:cBhvr additive="base">
                                        <p:cTn id="38" dur="500" fill="hold"/>
                                        <p:tgtEl>
                                          <p:spTgt spid="3380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33805"/>
                                        </p:tgtEl>
                                        <p:attrNameLst>
                                          <p:attrName>style.visibility</p:attrName>
                                        </p:attrNameLst>
                                      </p:cBhvr>
                                      <p:to>
                                        <p:strVal val="visible"/>
                                      </p:to>
                                    </p:set>
                                    <p:animEffect transition="in" filter="diamond(in)">
                                      <p:cBhvr>
                                        <p:cTn id="43" dur="500"/>
                                        <p:tgtEl>
                                          <p:spTgt spid="3380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3806"/>
                                        </p:tgtEl>
                                        <p:attrNameLst>
                                          <p:attrName>style.visibility</p:attrName>
                                        </p:attrNameLst>
                                      </p:cBhvr>
                                      <p:to>
                                        <p:strVal val="visible"/>
                                      </p:to>
                                    </p:set>
                                    <p:anim calcmode="lin" valueType="num">
                                      <p:cBhvr additive="base">
                                        <p:cTn id="48" dur="500" fill="hold"/>
                                        <p:tgtEl>
                                          <p:spTgt spid="33806"/>
                                        </p:tgtEl>
                                        <p:attrNameLst>
                                          <p:attrName>ppt_x</p:attrName>
                                        </p:attrNameLst>
                                      </p:cBhvr>
                                      <p:tavLst>
                                        <p:tav tm="0">
                                          <p:val>
                                            <p:strVal val="#ppt_x"/>
                                          </p:val>
                                        </p:tav>
                                        <p:tav tm="100000">
                                          <p:val>
                                            <p:strVal val="#ppt_x"/>
                                          </p:val>
                                        </p:tav>
                                      </p:tavLst>
                                    </p:anim>
                                    <p:anim calcmode="lin" valueType="num">
                                      <p:cBhvr additive="base">
                                        <p:cTn id="49" dur="500" fill="hold"/>
                                        <p:tgtEl>
                                          <p:spTgt spid="338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p:bldP spid="33803" grpId="0"/>
      <p:bldP spid="33804" grpId="0"/>
      <p:bldP spid="33802" grpId="0"/>
      <p:bldP spid="33806" grpId="0"/>
      <p:bldP spid="338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457200" y="0"/>
            <a:ext cx="7439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u="sng">
                <a:solidFill>
                  <a:srgbClr val="FF0000"/>
                </a:solidFill>
              </a:rPr>
              <a:t>1.Tác động xã hội của việc giải mã bộ gen người</a:t>
            </a:r>
          </a:p>
        </p:txBody>
      </p:sp>
      <p:sp>
        <p:nvSpPr>
          <p:cNvPr id="24581" name="Text Box 5"/>
          <p:cNvSpPr txBox="1">
            <a:spLocks noChangeArrowheads="1"/>
          </p:cNvSpPr>
          <p:nvPr/>
        </p:nvSpPr>
        <p:spPr bwMode="auto">
          <a:xfrm>
            <a:off x="762000" y="609600"/>
            <a:ext cx="8382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ym typeface="Wingdings" panose="05000000000000000000" pitchFamily="2" charset="2"/>
              </a:rPr>
              <a:t>-Liệu những hiểu biết về hồ sơ di truyền của mỗi cá nhân có cho phép tránh được bệnh tật di truyền hay đơn thuần chỉ thông báo cái chết sớm có thể xảy ra và không thể tránh khỏi.</a:t>
            </a:r>
          </a:p>
          <a:p>
            <a:pPr eaLnBrk="1" hangingPunct="1"/>
            <a:r>
              <a:rPr lang="en-US">
                <a:sym typeface="Wingdings" panose="05000000000000000000" pitchFamily="2" charset="2"/>
              </a:rPr>
              <a:t>-Hồ sơ di truyền của mỗi người liệu có bị xã hội sử dụng để chống lại chính họ hay không ?(Về vấn đề xin việc làm và kết hôn…)</a:t>
            </a:r>
          </a:p>
        </p:txBody>
      </p:sp>
      <p:sp>
        <p:nvSpPr>
          <p:cNvPr id="24582" name="Text Box 6"/>
          <p:cNvSpPr txBox="1">
            <a:spLocks noChangeArrowheads="1"/>
          </p:cNvSpPr>
          <p:nvPr/>
        </p:nvSpPr>
        <p:spPr bwMode="auto">
          <a:xfrm>
            <a:off x="328613" y="2514600"/>
            <a:ext cx="8815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u="sng">
                <a:solidFill>
                  <a:srgbClr val="FF0000"/>
                </a:solidFill>
              </a:rPr>
              <a:t>2.Vấn đề phát sinh do công nghệ gen và công nghệ tế bào</a:t>
            </a:r>
          </a:p>
        </p:txBody>
      </p:sp>
      <p:pic>
        <p:nvPicPr>
          <p:cNvPr id="32770" name="Picture 2" descr="gmo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0" y="64008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b="1">
                <a:solidFill>
                  <a:srgbClr val="003300"/>
                </a:solidFill>
                <a:latin typeface=".VnTimeH" panose="020B7200000000000000" pitchFamily="34" charset="0"/>
                <a:cs typeface="Arial" panose="020B0604020202020204" pitchFamily="34" charset="0"/>
              </a:rPr>
              <a:t>M</a:t>
            </a:r>
            <a:r>
              <a:rPr lang="en-US" b="1">
                <a:solidFill>
                  <a:srgbClr val="003300"/>
                </a:solidFill>
                <a:latin typeface="Arial" panose="020B0604020202020204" pitchFamily="34" charset="0"/>
                <a:cs typeface="Arial" panose="020B0604020202020204" pitchFamily="34" charset="0"/>
              </a:rPr>
              <a:t>ột số thực phẩm biến đổi gen</a:t>
            </a:r>
            <a:r>
              <a:rPr lang="en-US" b="1">
                <a:solidFill>
                  <a:srgbClr val="003300"/>
                </a:solidFill>
                <a:latin typeface=".VnTimeH" panose="020B7200000000000000"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4581">
                                            <p:txEl>
                                              <p:pRg st="0" end="0"/>
                                            </p:txEl>
                                          </p:spTgt>
                                        </p:tgtEl>
                                        <p:attrNameLst>
                                          <p:attrName>style.visibility</p:attrName>
                                        </p:attrNameLst>
                                      </p:cBhvr>
                                      <p:to>
                                        <p:strVal val="visible"/>
                                      </p:to>
                                    </p:set>
                                    <p:animEffect transition="in" filter="diamond(in)">
                                      <p:cBhvr>
                                        <p:cTn id="13" dur="2000"/>
                                        <p:tgtEl>
                                          <p:spTgt spid="2458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24581">
                                            <p:txEl>
                                              <p:pRg st="1" end="1"/>
                                            </p:txEl>
                                          </p:spTgt>
                                        </p:tgtEl>
                                        <p:attrNameLst>
                                          <p:attrName>style.visibility</p:attrName>
                                        </p:attrNameLst>
                                      </p:cBhvr>
                                      <p:to>
                                        <p:strVal val="visible"/>
                                      </p:to>
                                    </p:set>
                                    <p:animEffect transition="in" filter="diamond(in)">
                                      <p:cBhvr>
                                        <p:cTn id="18" dur="2000"/>
                                        <p:tgtEl>
                                          <p:spTgt spid="2458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582"/>
                                        </p:tgtEl>
                                        <p:attrNameLst>
                                          <p:attrName>style.visibility</p:attrName>
                                        </p:attrNameLst>
                                      </p:cBhvr>
                                      <p:to>
                                        <p:strVal val="visible"/>
                                      </p:to>
                                    </p:set>
                                    <p:anim calcmode="lin" valueType="num">
                                      <p:cBhvr additive="base">
                                        <p:cTn id="23" dur="500" fill="hold"/>
                                        <p:tgtEl>
                                          <p:spTgt spid="24582"/>
                                        </p:tgtEl>
                                        <p:attrNameLst>
                                          <p:attrName>ppt_x</p:attrName>
                                        </p:attrNameLst>
                                      </p:cBhvr>
                                      <p:tavLst>
                                        <p:tav tm="0">
                                          <p:val>
                                            <p:strVal val="#ppt_x"/>
                                          </p:val>
                                        </p:tav>
                                        <p:tav tm="100000">
                                          <p:val>
                                            <p:strVal val="#ppt_x"/>
                                          </p:val>
                                        </p:tav>
                                      </p:tavLst>
                                    </p:anim>
                                    <p:anim calcmode="lin" valueType="num">
                                      <p:cBhvr additive="base">
                                        <p:cTn id="24" dur="500" fill="hold"/>
                                        <p:tgtEl>
                                          <p:spTgt spid="24582"/>
                                        </p:tgtEl>
                                        <p:attrNameLst>
                                          <p:attrName>ppt_y</p:attrName>
                                        </p:attrNameLst>
                                      </p:cBhvr>
                                      <p:tavLst>
                                        <p:tav tm="0">
                                          <p:val>
                                            <p:strVal val="1+#ppt_h/2"/>
                                          </p:val>
                                        </p:tav>
                                        <p:tav tm="100000">
                                          <p:val>
                                            <p:strVal val="#ppt_y"/>
                                          </p:val>
                                        </p:tav>
                                      </p:tavLst>
                                    </p:anim>
                                  </p:childTnLst>
                                </p:cTn>
                              </p:par>
                              <p:par>
                                <p:cTn id="25" presetID="5" presetClass="entr" presetSubtype="10" fill="hold" nodeType="withEffect">
                                  <p:stCondLst>
                                    <p:cond delay="0"/>
                                  </p:stCondLst>
                                  <p:childTnLst>
                                    <p:set>
                                      <p:cBhvr>
                                        <p:cTn id="26" dur="1" fill="hold">
                                          <p:stCondLst>
                                            <p:cond delay="0"/>
                                          </p:stCondLst>
                                        </p:cTn>
                                        <p:tgtEl>
                                          <p:spTgt spid="32770"/>
                                        </p:tgtEl>
                                        <p:attrNameLst>
                                          <p:attrName>style.visibility</p:attrName>
                                        </p:attrNameLst>
                                      </p:cBhvr>
                                      <p:to>
                                        <p:strVal val="visible"/>
                                      </p:to>
                                    </p:set>
                                    <p:animEffect transition="in" filter="checkerboard(across)">
                                      <p:cBhvr>
                                        <p:cTn id="27" dur="500"/>
                                        <p:tgtEl>
                                          <p:spTgt spid="327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2771"/>
                                        </p:tgtEl>
                                        <p:attrNameLst>
                                          <p:attrName>style.visibility</p:attrName>
                                        </p:attrNameLst>
                                      </p:cBhvr>
                                      <p:to>
                                        <p:strVal val="visible"/>
                                      </p:to>
                                    </p:set>
                                    <p:animEffect transition="in" filter="checkerboard(across)">
                                      <p:cBhvr>
                                        <p:cTn id="3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327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p:cNvSpPr txBox="1">
            <a:spLocks noChangeArrowheads="1"/>
          </p:cNvSpPr>
          <p:nvPr/>
        </p:nvSpPr>
        <p:spPr bwMode="auto">
          <a:xfrm>
            <a:off x="304800" y="1219200"/>
            <a:ext cx="906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cs typeface="Times New Roman" panose="02020603050405020304" pitchFamily="18" charset="0"/>
              </a:rPr>
              <a:t>Em hãy kể tên một số bệnh, tật di truyền ở người?</a:t>
            </a:r>
          </a:p>
        </p:txBody>
      </p:sp>
      <p:sp>
        <p:nvSpPr>
          <p:cNvPr id="28" name="TextBox 27"/>
          <p:cNvSpPr txBox="1"/>
          <p:nvPr/>
        </p:nvSpPr>
        <p:spPr>
          <a:xfrm>
            <a:off x="3276600" y="1828800"/>
            <a:ext cx="1981200" cy="579438"/>
          </a:xfrm>
          <a:prstGeom prst="rect">
            <a:avLst/>
          </a:prstGeom>
          <a:solidFill>
            <a:schemeClr val="bg1">
              <a:lumMod val="95000"/>
            </a:schemeClr>
          </a:solidFill>
        </p:spPr>
        <p:txBody>
          <a:bodyPr>
            <a:spAutoFit/>
          </a:bodyPr>
          <a:lstStyle/>
          <a:p>
            <a:pPr algn="ctr">
              <a:defRPr/>
            </a:pPr>
            <a:r>
              <a:rPr lang="en-US" sz="3200" b="1" dirty="0">
                <a:solidFill>
                  <a:srgbClr val="000099"/>
                </a:solidFill>
                <a:cs typeface="Times New Roman" panose="02020603050405020304" pitchFamily="18" charset="0"/>
                <a:hlinkClick r:id="rId2" action="ppaction://hlinksldjump"/>
              </a:rPr>
              <a:t>ĐÁP ÁN</a:t>
            </a:r>
            <a:endParaRPr lang="en-US" sz="3200" b="1" dirty="0">
              <a:solidFill>
                <a:srgbClr val="000099"/>
              </a:solidFill>
              <a:cs typeface="Times New Roman" panose="02020603050405020304" pitchFamily="18" charset="0"/>
            </a:endParaRPr>
          </a:p>
        </p:txBody>
      </p:sp>
      <p:sp>
        <p:nvSpPr>
          <p:cNvPr id="24" name="TextBox 23"/>
          <p:cNvSpPr txBox="1"/>
          <p:nvPr/>
        </p:nvSpPr>
        <p:spPr>
          <a:xfrm>
            <a:off x="304800" y="2895600"/>
            <a:ext cx="4038600" cy="2677656"/>
          </a:xfrm>
          <a:prstGeom prst="rect">
            <a:avLst/>
          </a:prstGeom>
          <a:solidFill>
            <a:schemeClr val="accent3">
              <a:lumMod val="85000"/>
            </a:schemeClr>
          </a:solidFill>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u="sng" dirty="0" err="1">
                <a:solidFill>
                  <a:srgbClr val="FF0000"/>
                </a:solidFill>
                <a:cs typeface="Times New Roman" panose="02020603050405020304" pitchFamily="18" charset="0"/>
              </a:rPr>
              <a:t>Bệnh</a:t>
            </a:r>
            <a:r>
              <a:rPr lang="en-US" b="1" u="sng" dirty="0">
                <a:solidFill>
                  <a:srgbClr val="FF0000"/>
                </a:solidFill>
                <a:cs typeface="Times New Roman" panose="02020603050405020304" pitchFamily="18" charset="0"/>
              </a:rPr>
              <a:t> di </a:t>
            </a:r>
            <a:r>
              <a:rPr lang="en-US" b="1" u="sng" dirty="0" err="1">
                <a:solidFill>
                  <a:srgbClr val="FF0000"/>
                </a:solidFill>
                <a:cs typeface="Times New Roman" panose="02020603050405020304" pitchFamily="18" charset="0"/>
              </a:rPr>
              <a:t>truyền</a:t>
            </a:r>
            <a:r>
              <a:rPr lang="en-US" b="1" u="sng" dirty="0">
                <a:solidFill>
                  <a:srgbClr val="FF0000"/>
                </a:solidFill>
                <a:cs typeface="Times New Roman" panose="02020603050405020304" pitchFamily="18" charset="0"/>
              </a:rPr>
              <a:t> </a:t>
            </a:r>
            <a:r>
              <a:rPr lang="en-US" b="1" u="sng" dirty="0" err="1">
                <a:solidFill>
                  <a:srgbClr val="FF0000"/>
                </a:solidFill>
                <a:cs typeface="Times New Roman" panose="02020603050405020304" pitchFamily="18" charset="0"/>
              </a:rPr>
              <a:t>phân</a:t>
            </a:r>
            <a:r>
              <a:rPr lang="en-US" b="1" u="sng" dirty="0">
                <a:solidFill>
                  <a:srgbClr val="FF0000"/>
                </a:solidFill>
                <a:cs typeface="Times New Roman" panose="02020603050405020304" pitchFamily="18" charset="0"/>
              </a:rPr>
              <a:t> </a:t>
            </a:r>
            <a:r>
              <a:rPr lang="en-US" b="1" u="sng" dirty="0" err="1">
                <a:solidFill>
                  <a:srgbClr val="FF0000"/>
                </a:solidFill>
                <a:cs typeface="Times New Roman" panose="02020603050405020304" pitchFamily="18" charset="0"/>
              </a:rPr>
              <a:t>tử</a:t>
            </a:r>
            <a:r>
              <a:rPr lang="en-US" b="1" dirty="0">
                <a:solidFill>
                  <a:srgbClr val="FF0000"/>
                </a:solidFill>
                <a:cs typeface="Times New Roman" panose="02020603050405020304" pitchFamily="18" charset="0"/>
              </a:rPr>
              <a:t>: </a:t>
            </a:r>
          </a:p>
          <a:p>
            <a:pPr eaLnBrk="1" hangingPunct="1"/>
            <a:endParaRPr lang="en-US" b="1" dirty="0">
              <a:solidFill>
                <a:srgbClr val="FF0000"/>
              </a:solidFill>
              <a:cs typeface="Times New Roman" panose="02020603050405020304" pitchFamily="18" charset="0"/>
            </a:endParaRPr>
          </a:p>
          <a:p>
            <a:pPr eaLnBrk="1" hangingPunct="1"/>
            <a:r>
              <a:rPr lang="en-US" dirty="0">
                <a:cs typeface="Times New Roman" panose="02020603050405020304" pitchFamily="18" charset="0"/>
              </a:rPr>
              <a:t>- </a:t>
            </a:r>
            <a:r>
              <a:rPr lang="en-US" dirty="0" err="1">
                <a:cs typeface="Times New Roman" panose="02020603050405020304" pitchFamily="18" charset="0"/>
              </a:rPr>
              <a:t>Bệnh</a:t>
            </a:r>
            <a:r>
              <a:rPr lang="en-US" dirty="0">
                <a:cs typeface="Times New Roman" panose="02020603050405020304" pitchFamily="18" charset="0"/>
              </a:rPr>
              <a:t> </a:t>
            </a:r>
            <a:r>
              <a:rPr lang="en-US" dirty="0" err="1">
                <a:cs typeface="Times New Roman" panose="02020603050405020304" pitchFamily="18" charset="0"/>
              </a:rPr>
              <a:t>hồng</a:t>
            </a:r>
            <a:r>
              <a:rPr lang="en-US" dirty="0">
                <a:cs typeface="Times New Roman" panose="02020603050405020304" pitchFamily="18" charset="0"/>
              </a:rPr>
              <a:t> </a:t>
            </a:r>
            <a:r>
              <a:rPr lang="en-US" dirty="0" err="1">
                <a:cs typeface="Times New Roman" panose="02020603050405020304" pitchFamily="18" charset="0"/>
              </a:rPr>
              <a:t>cầu</a:t>
            </a:r>
            <a:r>
              <a:rPr lang="en-US" dirty="0">
                <a:cs typeface="Times New Roman" panose="02020603050405020304" pitchFamily="18" charset="0"/>
              </a:rPr>
              <a:t> </a:t>
            </a:r>
            <a:r>
              <a:rPr lang="en-US" dirty="0" err="1">
                <a:cs typeface="Times New Roman" panose="02020603050405020304" pitchFamily="18" charset="0"/>
              </a:rPr>
              <a:t>hình</a:t>
            </a:r>
            <a:r>
              <a:rPr lang="en-US" dirty="0">
                <a:cs typeface="Times New Roman" panose="02020603050405020304" pitchFamily="18" charset="0"/>
              </a:rPr>
              <a:t> </a:t>
            </a:r>
            <a:r>
              <a:rPr lang="en-US" dirty="0" err="1">
                <a:cs typeface="Times New Roman" panose="02020603050405020304" pitchFamily="18" charset="0"/>
              </a:rPr>
              <a:t>liềm</a:t>
            </a:r>
            <a:r>
              <a:rPr lang="en-US" dirty="0">
                <a:cs typeface="Times New Roman" panose="02020603050405020304" pitchFamily="18" charset="0"/>
              </a:rPr>
              <a:t>.</a:t>
            </a:r>
          </a:p>
          <a:p>
            <a:pPr eaLnBrk="1" hangingPunct="1">
              <a:buFontTx/>
              <a:buChar char="-"/>
            </a:pPr>
            <a:r>
              <a:rPr lang="en-US" dirty="0">
                <a:cs typeface="Times New Roman" panose="02020603050405020304" pitchFamily="18" charset="0"/>
              </a:rPr>
              <a:t> </a:t>
            </a:r>
            <a:r>
              <a:rPr lang="en-US" dirty="0" err="1">
                <a:cs typeface="Times New Roman" panose="02020603050405020304" pitchFamily="18" charset="0"/>
              </a:rPr>
              <a:t>Bệnh</a:t>
            </a:r>
            <a:r>
              <a:rPr lang="en-US" dirty="0">
                <a:cs typeface="Times New Roman" panose="02020603050405020304" pitchFamily="18" charset="0"/>
              </a:rPr>
              <a:t> </a:t>
            </a:r>
            <a:r>
              <a:rPr lang="en-US" dirty="0" err="1">
                <a:cs typeface="Times New Roman" panose="02020603050405020304" pitchFamily="18" charset="0"/>
              </a:rPr>
              <a:t>máu</a:t>
            </a:r>
            <a:r>
              <a:rPr lang="en-US" dirty="0">
                <a:cs typeface="Times New Roman" panose="02020603050405020304" pitchFamily="18" charset="0"/>
              </a:rPr>
              <a:t> </a:t>
            </a:r>
            <a:r>
              <a:rPr lang="en-US" dirty="0" err="1">
                <a:cs typeface="Times New Roman" panose="02020603050405020304" pitchFamily="18" charset="0"/>
              </a:rPr>
              <a:t>khó</a:t>
            </a:r>
            <a:r>
              <a:rPr lang="en-US" dirty="0">
                <a:cs typeface="Times New Roman" panose="02020603050405020304" pitchFamily="18" charset="0"/>
              </a:rPr>
              <a:t> </a:t>
            </a:r>
            <a:r>
              <a:rPr lang="en-US" dirty="0" err="1">
                <a:cs typeface="Times New Roman" panose="02020603050405020304" pitchFamily="18" charset="0"/>
              </a:rPr>
              <a:t>đông</a:t>
            </a:r>
            <a:r>
              <a:rPr lang="en-US" dirty="0">
                <a:cs typeface="Times New Roman" panose="02020603050405020304" pitchFamily="18" charset="0"/>
              </a:rPr>
              <a:t>.</a:t>
            </a:r>
          </a:p>
          <a:p>
            <a:pPr eaLnBrk="1" hangingPunct="1">
              <a:buFontTx/>
              <a:buChar char="-"/>
            </a:pPr>
            <a:r>
              <a:rPr lang="en-US" dirty="0">
                <a:cs typeface="Times New Roman" panose="02020603050405020304" pitchFamily="18" charset="0"/>
              </a:rPr>
              <a:t> </a:t>
            </a:r>
            <a:r>
              <a:rPr lang="en-US" dirty="0" err="1">
                <a:cs typeface="Times New Roman" panose="02020603050405020304" pitchFamily="18" charset="0"/>
              </a:rPr>
              <a:t>Bệnh</a:t>
            </a:r>
            <a:r>
              <a:rPr lang="en-US" dirty="0">
                <a:cs typeface="Times New Roman" panose="02020603050405020304" pitchFamily="18" charset="0"/>
              </a:rPr>
              <a:t> </a:t>
            </a:r>
            <a:r>
              <a:rPr lang="en-US" dirty="0" err="1">
                <a:cs typeface="Times New Roman" panose="02020603050405020304" pitchFamily="18" charset="0"/>
              </a:rPr>
              <a:t>bạch</a:t>
            </a:r>
            <a:r>
              <a:rPr lang="en-US" dirty="0">
                <a:cs typeface="Times New Roman" panose="02020603050405020304" pitchFamily="18" charset="0"/>
              </a:rPr>
              <a:t> </a:t>
            </a:r>
            <a:r>
              <a:rPr lang="en-US" dirty="0" err="1">
                <a:cs typeface="Times New Roman" panose="02020603050405020304" pitchFamily="18" charset="0"/>
              </a:rPr>
              <a:t>tạng</a:t>
            </a:r>
            <a:r>
              <a:rPr lang="en-US" dirty="0">
                <a:cs typeface="Times New Roman" panose="02020603050405020304" pitchFamily="18" charset="0"/>
              </a:rPr>
              <a:t>.</a:t>
            </a:r>
          </a:p>
          <a:p>
            <a:pPr eaLnBrk="1" hangingPunct="1">
              <a:buFontTx/>
              <a:buChar char="-"/>
            </a:pPr>
            <a:r>
              <a:rPr lang="en-US" dirty="0">
                <a:cs typeface="Times New Roman" panose="02020603050405020304" pitchFamily="18" charset="0"/>
              </a:rPr>
              <a:t> </a:t>
            </a:r>
            <a:r>
              <a:rPr lang="en-US" dirty="0" err="1">
                <a:cs typeface="Times New Roman" panose="02020603050405020304" pitchFamily="18" charset="0"/>
              </a:rPr>
              <a:t>Bệnh</a:t>
            </a:r>
            <a:r>
              <a:rPr lang="en-US" dirty="0">
                <a:cs typeface="Times New Roman" panose="02020603050405020304" pitchFamily="18" charset="0"/>
              </a:rPr>
              <a:t> </a:t>
            </a:r>
            <a:r>
              <a:rPr lang="en-US" dirty="0" err="1">
                <a:cs typeface="Times New Roman" panose="02020603050405020304" pitchFamily="18" charset="0"/>
              </a:rPr>
              <a:t>mù</a:t>
            </a:r>
            <a:r>
              <a:rPr lang="en-US" dirty="0">
                <a:cs typeface="Times New Roman" panose="02020603050405020304" pitchFamily="18" charset="0"/>
              </a:rPr>
              <a:t> </a:t>
            </a:r>
            <a:r>
              <a:rPr lang="en-US" dirty="0" err="1">
                <a:cs typeface="Times New Roman" panose="02020603050405020304" pitchFamily="18" charset="0"/>
              </a:rPr>
              <a:t>màu</a:t>
            </a:r>
            <a:r>
              <a:rPr lang="en-US" dirty="0">
                <a:cs typeface="Times New Roman" panose="02020603050405020304" pitchFamily="18" charset="0"/>
              </a:rPr>
              <a:t>.</a:t>
            </a:r>
          </a:p>
          <a:p>
            <a:pPr eaLnBrk="1" hangingPunct="1">
              <a:buFontTx/>
              <a:buChar char="-"/>
            </a:pPr>
            <a:r>
              <a:rPr lang="en-US" dirty="0">
                <a:cs typeface="Times New Roman" panose="02020603050405020304" pitchFamily="18" charset="0"/>
              </a:rPr>
              <a:t> </a:t>
            </a:r>
            <a:r>
              <a:rPr lang="en-US" dirty="0" err="1">
                <a:cs typeface="Times New Roman" panose="02020603050405020304" pitchFamily="18" charset="0"/>
              </a:rPr>
              <a:t>Bệnh</a:t>
            </a:r>
            <a:r>
              <a:rPr lang="en-US" dirty="0">
                <a:cs typeface="Times New Roman" panose="02020603050405020304" pitchFamily="18" charset="0"/>
              </a:rPr>
              <a:t> </a:t>
            </a:r>
            <a:r>
              <a:rPr lang="en-US" dirty="0" err="1">
                <a:cs typeface="Times New Roman" panose="02020603050405020304" pitchFamily="18" charset="0"/>
              </a:rPr>
              <a:t>Phêninketo</a:t>
            </a:r>
            <a:r>
              <a:rPr lang="en-US" dirty="0">
                <a:cs typeface="Times New Roman" panose="02020603050405020304" pitchFamily="18" charset="0"/>
              </a:rPr>
              <a:t> </a:t>
            </a:r>
            <a:r>
              <a:rPr lang="en-US" dirty="0" err="1">
                <a:cs typeface="Times New Roman" panose="02020603050405020304" pitchFamily="18" charset="0"/>
              </a:rPr>
              <a:t>niệu</a:t>
            </a:r>
            <a:r>
              <a:rPr lang="en-US" dirty="0">
                <a:cs typeface="Times New Roman" panose="02020603050405020304" pitchFamily="18" charset="0"/>
              </a:rPr>
              <a:t>,….</a:t>
            </a:r>
          </a:p>
        </p:txBody>
      </p:sp>
      <p:sp>
        <p:nvSpPr>
          <p:cNvPr id="25" name="TextBox 24"/>
          <p:cNvSpPr txBox="1"/>
          <p:nvPr/>
        </p:nvSpPr>
        <p:spPr>
          <a:xfrm>
            <a:off x="5019675" y="2743200"/>
            <a:ext cx="4124325" cy="2677656"/>
          </a:xfrm>
          <a:prstGeom prst="rect">
            <a:avLst/>
          </a:prstGeom>
          <a:solidFill>
            <a:schemeClr val="accent5"/>
          </a:solidFill>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u="sng">
                <a:solidFill>
                  <a:srgbClr val="FF0000"/>
                </a:solidFill>
                <a:cs typeface="Times New Roman" panose="02020603050405020304" pitchFamily="18" charset="0"/>
              </a:rPr>
              <a:t>Hội chứng bệnh liên quan đến đột biến nhiếm sắc thể</a:t>
            </a:r>
            <a:r>
              <a:rPr lang="en-US" b="1">
                <a:solidFill>
                  <a:srgbClr val="FF0000"/>
                </a:solidFill>
                <a:cs typeface="Times New Roman" panose="02020603050405020304" pitchFamily="18" charset="0"/>
              </a:rPr>
              <a:t>:</a:t>
            </a:r>
          </a:p>
          <a:p>
            <a:pPr eaLnBrk="1" hangingPunct="1">
              <a:buFontTx/>
              <a:buChar char="-"/>
            </a:pPr>
            <a:r>
              <a:rPr lang="en-US">
                <a:cs typeface="Times New Roman" panose="02020603050405020304" pitchFamily="18" charset="0"/>
              </a:rPr>
              <a:t> Bệnh ung thư máu ác tính. </a:t>
            </a:r>
          </a:p>
          <a:p>
            <a:pPr eaLnBrk="1" hangingPunct="1"/>
            <a:r>
              <a:rPr lang="en-US">
                <a:cs typeface="Times New Roman" panose="02020603050405020304" pitchFamily="18" charset="0"/>
              </a:rPr>
              <a:t>- Hội chứng Đao.</a:t>
            </a:r>
          </a:p>
          <a:p>
            <a:pPr eaLnBrk="1" hangingPunct="1">
              <a:buFontTx/>
              <a:buChar char="-"/>
            </a:pPr>
            <a:r>
              <a:rPr lang="en-US">
                <a:cs typeface="Times New Roman" panose="02020603050405020304" pitchFamily="18" charset="0"/>
              </a:rPr>
              <a:t> Hội chứng Tocnơ.</a:t>
            </a:r>
          </a:p>
          <a:p>
            <a:pPr eaLnBrk="1" hangingPunct="1">
              <a:buFontTx/>
              <a:buChar char="-"/>
            </a:pPr>
            <a:r>
              <a:rPr lang="en-US">
                <a:cs typeface="Times New Roman" panose="02020603050405020304" pitchFamily="18" charset="0"/>
              </a:rPr>
              <a:t> Hội chứng Claiphentơ.</a:t>
            </a:r>
          </a:p>
          <a:p>
            <a:pPr eaLnBrk="1" hangingPunct="1">
              <a:buFontTx/>
              <a:buChar char="-"/>
            </a:pPr>
            <a:r>
              <a:rPr lang="en-US">
                <a:cs typeface="Times New Roman" panose="02020603050405020304" pitchFamily="18" charset="0"/>
              </a:rPr>
              <a:t> Hội chứng Siêu nữ,….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box(in)">
                                      <p:cBhvr>
                                        <p:cTn id="7" dur="500"/>
                                        <p:tgtEl>
                                          <p:spTgt spid="389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ox(in)">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ox(i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28"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6" name="Picture 6"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703320"/>
            <a:ext cx="3505200" cy="315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7"/>
          <p:cNvSpPr txBox="1">
            <a:spLocks noChangeArrowheads="1"/>
          </p:cNvSpPr>
          <p:nvPr/>
        </p:nvSpPr>
        <p:spPr bwMode="auto">
          <a:xfrm>
            <a:off x="64543" y="1066800"/>
            <a:ext cx="90487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dirty="0"/>
              <a:t>-</a:t>
            </a:r>
            <a:r>
              <a:rPr lang="en-US" b="1" dirty="0" err="1"/>
              <a:t>Khi</a:t>
            </a:r>
            <a:r>
              <a:rPr lang="en-US" b="1" dirty="0"/>
              <a:t> </a:t>
            </a:r>
            <a:r>
              <a:rPr lang="en-US" b="1" dirty="0" err="1"/>
              <a:t>ăn</a:t>
            </a:r>
            <a:r>
              <a:rPr lang="en-US" b="1" dirty="0"/>
              <a:t> </a:t>
            </a:r>
            <a:r>
              <a:rPr lang="en-US" b="1" dirty="0" err="1"/>
              <a:t>các</a:t>
            </a:r>
            <a:r>
              <a:rPr lang="en-US" b="1" dirty="0"/>
              <a:t> </a:t>
            </a:r>
            <a:r>
              <a:rPr lang="en-US" b="1" dirty="0" err="1"/>
              <a:t>sản</a:t>
            </a:r>
            <a:r>
              <a:rPr lang="en-US" b="1" dirty="0"/>
              <a:t> </a:t>
            </a:r>
            <a:r>
              <a:rPr lang="en-US" b="1" dirty="0" err="1"/>
              <a:t>phẩm</a:t>
            </a:r>
            <a:r>
              <a:rPr lang="en-US" b="1" dirty="0"/>
              <a:t> </a:t>
            </a:r>
            <a:r>
              <a:rPr lang="en-US" b="1" dirty="0" err="1"/>
              <a:t>sinh</a:t>
            </a:r>
            <a:r>
              <a:rPr lang="en-US" b="1" dirty="0"/>
              <a:t> </a:t>
            </a:r>
            <a:r>
              <a:rPr lang="en-US" b="1" dirty="0" err="1"/>
              <a:t>vật</a:t>
            </a:r>
            <a:r>
              <a:rPr lang="en-US" b="1" dirty="0"/>
              <a:t> </a:t>
            </a:r>
            <a:r>
              <a:rPr lang="en-US" b="1" dirty="0" err="1"/>
              <a:t>biến</a:t>
            </a:r>
            <a:r>
              <a:rPr lang="en-US" b="1" dirty="0"/>
              <a:t> </a:t>
            </a:r>
            <a:r>
              <a:rPr lang="en-US" b="1" dirty="0" err="1"/>
              <a:t>đổi</a:t>
            </a:r>
            <a:r>
              <a:rPr lang="en-US" b="1" dirty="0"/>
              <a:t> gen </a:t>
            </a:r>
            <a:r>
              <a:rPr lang="en-US" b="1" dirty="0" err="1"/>
              <a:t>có</a:t>
            </a:r>
            <a:r>
              <a:rPr lang="en-US" b="1" dirty="0"/>
              <a:t> an </a:t>
            </a:r>
            <a:r>
              <a:rPr lang="en-US" b="1" dirty="0" err="1"/>
              <a:t>toàn</a:t>
            </a:r>
            <a:r>
              <a:rPr lang="en-US" b="1" dirty="0"/>
              <a:t> </a:t>
            </a:r>
            <a:r>
              <a:rPr lang="en-US" b="1" dirty="0" err="1"/>
              <a:t>và</a:t>
            </a:r>
            <a:r>
              <a:rPr lang="en-US" b="1" dirty="0"/>
              <a:t> </a:t>
            </a:r>
            <a:r>
              <a:rPr lang="en-US" b="1" dirty="0" err="1"/>
              <a:t>ảnh</a:t>
            </a:r>
            <a:r>
              <a:rPr lang="en-US" b="1" dirty="0"/>
              <a:t> </a:t>
            </a:r>
            <a:r>
              <a:rPr lang="en-US" b="1" dirty="0" err="1"/>
              <a:t>hưởng</a:t>
            </a:r>
            <a:endParaRPr lang="en-US" b="1" dirty="0"/>
          </a:p>
          <a:p>
            <a:pPr eaLnBrk="1" hangingPunct="1"/>
            <a:r>
              <a:rPr lang="en-US" b="1" dirty="0"/>
              <a:t> </a:t>
            </a:r>
            <a:r>
              <a:rPr lang="en-US" b="1" dirty="0" err="1"/>
              <a:t>đến</a:t>
            </a:r>
            <a:r>
              <a:rPr lang="en-US" b="1" dirty="0"/>
              <a:t> </a:t>
            </a:r>
            <a:r>
              <a:rPr lang="en-US" b="1" dirty="0" err="1"/>
              <a:t>hệ</a:t>
            </a:r>
            <a:r>
              <a:rPr lang="en-US" b="1" dirty="0"/>
              <a:t> gen </a:t>
            </a:r>
            <a:r>
              <a:rPr lang="en-US" b="1" dirty="0" err="1"/>
              <a:t>của</a:t>
            </a:r>
            <a:r>
              <a:rPr lang="en-US" b="1" dirty="0"/>
              <a:t> </a:t>
            </a:r>
            <a:r>
              <a:rPr lang="en-US" b="1" dirty="0" err="1"/>
              <a:t>người</a:t>
            </a:r>
            <a:r>
              <a:rPr lang="en-US" b="1" dirty="0"/>
              <a:t> </a:t>
            </a:r>
            <a:r>
              <a:rPr lang="en-US" b="1" dirty="0" err="1"/>
              <a:t>không</a:t>
            </a:r>
            <a:r>
              <a:rPr lang="en-US" b="1" dirty="0"/>
              <a:t>?</a:t>
            </a:r>
          </a:p>
          <a:p>
            <a:pPr eaLnBrk="1" hangingPunct="1"/>
            <a:r>
              <a:rPr lang="en-US" b="1" dirty="0"/>
              <a:t>-Gen </a:t>
            </a:r>
            <a:r>
              <a:rPr lang="en-US" b="1" dirty="0" err="1"/>
              <a:t>kháng</a:t>
            </a:r>
            <a:r>
              <a:rPr lang="en-US" b="1" dirty="0"/>
              <a:t> </a:t>
            </a:r>
            <a:r>
              <a:rPr lang="en-US" b="1" dirty="0" err="1"/>
              <a:t>thuốc</a:t>
            </a:r>
            <a:r>
              <a:rPr lang="en-US" b="1" dirty="0"/>
              <a:t> </a:t>
            </a:r>
            <a:r>
              <a:rPr lang="en-US" b="1" dirty="0" err="1"/>
              <a:t>kháng</a:t>
            </a:r>
            <a:r>
              <a:rPr lang="en-US" b="1" dirty="0"/>
              <a:t> </a:t>
            </a:r>
            <a:r>
              <a:rPr lang="en-US" b="1" dirty="0" err="1"/>
              <a:t>sinh</a:t>
            </a:r>
            <a:r>
              <a:rPr lang="en-US" b="1" dirty="0"/>
              <a:t> </a:t>
            </a:r>
            <a:r>
              <a:rPr lang="en-US" b="1" dirty="0" err="1"/>
              <a:t>từ</a:t>
            </a:r>
            <a:r>
              <a:rPr lang="en-US" b="1" dirty="0"/>
              <a:t> VSV </a:t>
            </a:r>
            <a:r>
              <a:rPr lang="en-US" b="1" dirty="0" err="1"/>
              <a:t>biến</a:t>
            </a:r>
            <a:r>
              <a:rPr lang="en-US" b="1" dirty="0"/>
              <a:t> </a:t>
            </a:r>
            <a:r>
              <a:rPr lang="en-US" b="1" dirty="0" err="1"/>
              <a:t>đổi</a:t>
            </a:r>
            <a:r>
              <a:rPr lang="en-US" b="1" dirty="0"/>
              <a:t> gen </a:t>
            </a:r>
            <a:r>
              <a:rPr lang="en-US" b="1" dirty="0" err="1"/>
              <a:t>có</a:t>
            </a:r>
            <a:r>
              <a:rPr lang="en-US" b="1" dirty="0"/>
              <a:t> </a:t>
            </a:r>
            <a:r>
              <a:rPr lang="en-US" b="1" dirty="0" err="1"/>
              <a:t>thể</a:t>
            </a:r>
            <a:r>
              <a:rPr lang="en-US" b="1" dirty="0"/>
              <a:t> </a:t>
            </a:r>
            <a:r>
              <a:rPr lang="en-US" b="1" dirty="0" err="1"/>
              <a:t>phát</a:t>
            </a:r>
            <a:r>
              <a:rPr lang="en-US" b="1" dirty="0"/>
              <a:t> </a:t>
            </a:r>
            <a:r>
              <a:rPr lang="en-US" b="1" dirty="0" err="1"/>
              <a:t>tán</a:t>
            </a:r>
            <a:r>
              <a:rPr lang="en-US" b="1" dirty="0"/>
              <a:t> sang VSV </a:t>
            </a:r>
            <a:r>
              <a:rPr lang="en-US" b="1" dirty="0" err="1"/>
              <a:t>gây</a:t>
            </a:r>
            <a:r>
              <a:rPr lang="en-US" b="1" dirty="0"/>
              <a:t> </a:t>
            </a:r>
            <a:r>
              <a:rPr lang="en-US" b="1" dirty="0" err="1"/>
              <a:t>bệnh</a:t>
            </a:r>
            <a:r>
              <a:rPr lang="en-US" b="1" dirty="0"/>
              <a:t> </a:t>
            </a:r>
            <a:r>
              <a:rPr lang="en-US" b="1" dirty="0" err="1"/>
              <a:t>cho</a:t>
            </a:r>
            <a:r>
              <a:rPr lang="en-US" b="1" dirty="0"/>
              <a:t> </a:t>
            </a:r>
            <a:r>
              <a:rPr lang="en-US" b="1" dirty="0" err="1"/>
              <a:t>người</a:t>
            </a:r>
            <a:r>
              <a:rPr lang="en-US" b="1" dirty="0"/>
              <a:t> </a:t>
            </a:r>
            <a:r>
              <a:rPr lang="en-US" b="1" dirty="0" err="1"/>
              <a:t>không</a:t>
            </a:r>
            <a:r>
              <a:rPr lang="en-US" b="1" dirty="0"/>
              <a:t>?</a:t>
            </a:r>
          </a:p>
          <a:p>
            <a:pPr eaLnBrk="1" hangingPunct="1"/>
            <a:r>
              <a:rPr lang="en-US" b="1" dirty="0"/>
              <a:t>-</a:t>
            </a:r>
            <a:r>
              <a:rPr lang="en-US" b="1" dirty="0" err="1"/>
              <a:t>Các</a:t>
            </a:r>
            <a:r>
              <a:rPr lang="en-US" b="1" dirty="0"/>
              <a:t> gen </a:t>
            </a:r>
            <a:r>
              <a:rPr lang="en-US" b="1" dirty="0" err="1"/>
              <a:t>kháng</a:t>
            </a:r>
            <a:r>
              <a:rPr lang="en-US" b="1" dirty="0"/>
              <a:t> </a:t>
            </a:r>
            <a:r>
              <a:rPr lang="en-US" b="1" dirty="0" err="1"/>
              <a:t>thuốc</a:t>
            </a:r>
            <a:r>
              <a:rPr lang="en-US" b="1" dirty="0"/>
              <a:t> </a:t>
            </a:r>
            <a:r>
              <a:rPr lang="en-US" b="1" dirty="0" err="1"/>
              <a:t>diệt</a:t>
            </a:r>
            <a:r>
              <a:rPr lang="en-US" b="1" dirty="0"/>
              <a:t> </a:t>
            </a:r>
            <a:r>
              <a:rPr lang="en-US" b="1" dirty="0" err="1"/>
              <a:t>cỏ</a:t>
            </a:r>
            <a:r>
              <a:rPr lang="en-US" b="1" dirty="0"/>
              <a:t> ở </a:t>
            </a:r>
            <a:r>
              <a:rPr lang="en-US" b="1" dirty="0" err="1"/>
              <a:t>cây</a:t>
            </a:r>
            <a:r>
              <a:rPr lang="en-US" b="1" dirty="0"/>
              <a:t> </a:t>
            </a:r>
            <a:r>
              <a:rPr lang="en-US" b="1" dirty="0" err="1"/>
              <a:t>trồng</a:t>
            </a:r>
            <a:r>
              <a:rPr lang="en-US" b="1" dirty="0"/>
              <a:t> </a:t>
            </a:r>
            <a:r>
              <a:rPr lang="en-US" b="1" dirty="0" err="1"/>
              <a:t>biến</a:t>
            </a:r>
            <a:r>
              <a:rPr lang="en-US" b="1" dirty="0"/>
              <a:t> </a:t>
            </a:r>
            <a:r>
              <a:rPr lang="en-US" b="1" dirty="0" err="1"/>
              <a:t>đổi</a:t>
            </a:r>
            <a:r>
              <a:rPr lang="en-US" b="1" dirty="0"/>
              <a:t> gen </a:t>
            </a:r>
            <a:r>
              <a:rPr lang="en-US" b="1" dirty="0" err="1"/>
              <a:t>có</a:t>
            </a:r>
            <a:r>
              <a:rPr lang="en-US" b="1" dirty="0"/>
              <a:t> </a:t>
            </a:r>
            <a:r>
              <a:rPr lang="en-US" b="1" dirty="0" err="1"/>
              <a:t>phát</a:t>
            </a:r>
            <a:r>
              <a:rPr lang="en-US" b="1" dirty="0"/>
              <a:t> </a:t>
            </a:r>
            <a:r>
              <a:rPr lang="en-US" b="1" dirty="0" err="1"/>
              <a:t>tán</a:t>
            </a:r>
            <a:endParaRPr lang="en-US" b="1" dirty="0"/>
          </a:p>
          <a:p>
            <a:pPr eaLnBrk="1" hangingPunct="1"/>
            <a:r>
              <a:rPr lang="en-US" b="1" dirty="0"/>
              <a:t> sang </a:t>
            </a:r>
            <a:r>
              <a:rPr lang="en-US" b="1" dirty="0" err="1"/>
              <a:t>cỏ</a:t>
            </a:r>
            <a:r>
              <a:rPr lang="en-US" b="1" dirty="0"/>
              <a:t> </a:t>
            </a:r>
            <a:r>
              <a:rPr lang="en-US" b="1" dirty="0" err="1"/>
              <a:t>dại</a:t>
            </a:r>
            <a:r>
              <a:rPr lang="en-US" b="1" dirty="0"/>
              <a:t> </a:t>
            </a:r>
            <a:r>
              <a:rPr lang="en-US" b="1" dirty="0" err="1"/>
              <a:t>không</a:t>
            </a:r>
            <a:r>
              <a:rPr lang="en-US" b="1" dirty="0"/>
              <a:t>?</a:t>
            </a:r>
          </a:p>
          <a:p>
            <a:pPr eaLnBrk="1" hangingPunct="1"/>
            <a:r>
              <a:rPr lang="en-US" b="1" dirty="0"/>
              <a:t>-</a:t>
            </a:r>
            <a:r>
              <a:rPr lang="en-US" b="1" dirty="0" err="1"/>
              <a:t>Chất</a:t>
            </a:r>
            <a:r>
              <a:rPr lang="en-US" b="1" dirty="0"/>
              <a:t> </a:t>
            </a:r>
            <a:r>
              <a:rPr lang="en-US" b="1" dirty="0" err="1"/>
              <a:t>độc</a:t>
            </a:r>
            <a:r>
              <a:rPr lang="en-US" b="1" dirty="0"/>
              <a:t> </a:t>
            </a:r>
            <a:r>
              <a:rPr lang="en-US" b="1" dirty="0" err="1"/>
              <a:t>tiết</a:t>
            </a:r>
            <a:r>
              <a:rPr lang="en-US" b="1" dirty="0"/>
              <a:t> </a:t>
            </a:r>
            <a:r>
              <a:rPr lang="en-US" b="1" dirty="0" err="1"/>
              <a:t>ra</a:t>
            </a:r>
            <a:r>
              <a:rPr lang="en-US" b="1" dirty="0"/>
              <a:t> </a:t>
            </a:r>
            <a:r>
              <a:rPr lang="en-US" b="1" dirty="0" err="1"/>
              <a:t>từ</a:t>
            </a:r>
            <a:r>
              <a:rPr lang="en-US" b="1" dirty="0"/>
              <a:t> </a:t>
            </a:r>
            <a:r>
              <a:rPr lang="en-US" b="1" dirty="0" err="1"/>
              <a:t>cây</a:t>
            </a:r>
            <a:r>
              <a:rPr lang="en-US" b="1" dirty="0"/>
              <a:t> </a:t>
            </a:r>
            <a:r>
              <a:rPr lang="en-US" b="1" dirty="0" err="1"/>
              <a:t>trồng</a:t>
            </a:r>
            <a:r>
              <a:rPr lang="en-US" b="1" dirty="0"/>
              <a:t> </a:t>
            </a:r>
            <a:r>
              <a:rPr lang="en-US" b="1" dirty="0" err="1"/>
              <a:t>biến</a:t>
            </a:r>
            <a:r>
              <a:rPr lang="en-US" b="1" dirty="0"/>
              <a:t> </a:t>
            </a:r>
            <a:r>
              <a:rPr lang="en-US" b="1" dirty="0" err="1"/>
              <a:t>đổi</a:t>
            </a:r>
            <a:r>
              <a:rPr lang="en-US" b="1" dirty="0"/>
              <a:t> gen </a:t>
            </a:r>
            <a:r>
              <a:rPr lang="en-US" b="1" dirty="0" err="1"/>
              <a:t>kháng</a:t>
            </a:r>
            <a:r>
              <a:rPr lang="en-US" b="1" dirty="0"/>
              <a:t> </a:t>
            </a:r>
            <a:r>
              <a:rPr lang="en-US" b="1" dirty="0" err="1"/>
              <a:t>sâu</a:t>
            </a:r>
            <a:r>
              <a:rPr lang="en-US" b="1" dirty="0"/>
              <a:t> </a:t>
            </a:r>
            <a:r>
              <a:rPr lang="en-US" b="1" dirty="0" err="1"/>
              <a:t>có</a:t>
            </a:r>
            <a:r>
              <a:rPr lang="en-US" b="1" dirty="0"/>
              <a:t> </a:t>
            </a:r>
            <a:r>
              <a:rPr lang="en-US" b="1" dirty="0" err="1"/>
              <a:t>tác</a:t>
            </a:r>
            <a:r>
              <a:rPr lang="en-US" b="1" dirty="0"/>
              <a:t> </a:t>
            </a:r>
            <a:r>
              <a:rPr lang="en-US" b="1" dirty="0" err="1"/>
              <a:t>động</a:t>
            </a:r>
            <a:endParaRPr lang="en-US" b="1" dirty="0"/>
          </a:p>
          <a:p>
            <a:pPr eaLnBrk="1" hangingPunct="1"/>
            <a:r>
              <a:rPr lang="en-US" b="1" dirty="0"/>
              <a:t> </a:t>
            </a:r>
            <a:r>
              <a:rPr lang="en-US" b="1" dirty="0" err="1"/>
              <a:t>đến</a:t>
            </a:r>
            <a:r>
              <a:rPr lang="en-US" b="1" dirty="0"/>
              <a:t> </a:t>
            </a:r>
            <a:r>
              <a:rPr lang="en-US" b="1" dirty="0" err="1"/>
              <a:t>côn</a:t>
            </a:r>
            <a:r>
              <a:rPr lang="en-US" b="1" dirty="0"/>
              <a:t> </a:t>
            </a:r>
            <a:r>
              <a:rPr lang="en-US" b="1" dirty="0" err="1"/>
              <a:t>trùng</a:t>
            </a:r>
            <a:r>
              <a:rPr lang="en-US" b="1" dirty="0"/>
              <a:t> </a:t>
            </a:r>
            <a:r>
              <a:rPr lang="en-US" b="1" dirty="0" err="1"/>
              <a:t>có</a:t>
            </a:r>
            <a:r>
              <a:rPr lang="en-US" b="1" dirty="0"/>
              <a:t> </a:t>
            </a:r>
            <a:r>
              <a:rPr lang="en-US" b="1" dirty="0" err="1"/>
              <a:t>ích</a:t>
            </a:r>
            <a:r>
              <a:rPr lang="en-US" b="1" dirty="0"/>
              <a:t> </a:t>
            </a:r>
            <a:r>
              <a:rPr lang="en-US" b="1" dirty="0" err="1"/>
              <a:t>không</a:t>
            </a:r>
            <a:r>
              <a:rPr lang="en-US" b="1" dirty="0"/>
              <a:t>?</a:t>
            </a:r>
          </a:p>
          <a:p>
            <a:pPr eaLnBrk="1" hangingPunct="1"/>
            <a:r>
              <a:rPr lang="en-US" b="1" dirty="0"/>
              <a:t>-Con </a:t>
            </a:r>
            <a:r>
              <a:rPr lang="en-US" b="1" dirty="0" err="1"/>
              <a:t>người</a:t>
            </a:r>
            <a:r>
              <a:rPr lang="en-US" b="1" dirty="0"/>
              <a:t> </a:t>
            </a:r>
            <a:r>
              <a:rPr lang="en-US" b="1" dirty="0" err="1"/>
              <a:t>có</a:t>
            </a:r>
            <a:r>
              <a:rPr lang="en-US" b="1" dirty="0"/>
              <a:t> </a:t>
            </a:r>
            <a:r>
              <a:rPr lang="en-US" b="1" dirty="0" err="1"/>
              <a:t>nhân</a:t>
            </a:r>
            <a:r>
              <a:rPr lang="en-US" b="1" dirty="0"/>
              <a:t> </a:t>
            </a:r>
            <a:r>
              <a:rPr lang="en-US" b="1" dirty="0" err="1"/>
              <a:t>bản</a:t>
            </a:r>
            <a:r>
              <a:rPr lang="en-US" b="1" dirty="0"/>
              <a:t> </a:t>
            </a:r>
            <a:r>
              <a:rPr lang="en-US" b="1" dirty="0" err="1"/>
              <a:t>không</a:t>
            </a:r>
            <a:r>
              <a:rPr lang="en-US" b="1" dirty="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4583">
                                            <p:txEl>
                                              <p:pRg st="0" end="0"/>
                                            </p:txEl>
                                          </p:spTgt>
                                        </p:tgtEl>
                                        <p:attrNameLst>
                                          <p:attrName>style.visibility</p:attrName>
                                        </p:attrNameLst>
                                      </p:cBhvr>
                                      <p:to>
                                        <p:strVal val="visible"/>
                                      </p:to>
                                    </p:set>
                                    <p:animEffect transition="in" filter="diamond(in)">
                                      <p:cBhvr>
                                        <p:cTn id="7" dur="2000"/>
                                        <p:tgtEl>
                                          <p:spTgt spid="2458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4583">
                                            <p:txEl>
                                              <p:pRg st="1" end="1"/>
                                            </p:txEl>
                                          </p:spTgt>
                                        </p:tgtEl>
                                        <p:attrNameLst>
                                          <p:attrName>style.visibility</p:attrName>
                                        </p:attrNameLst>
                                      </p:cBhvr>
                                      <p:to>
                                        <p:strVal val="visible"/>
                                      </p:to>
                                    </p:set>
                                    <p:animEffect transition="in" filter="diamond(in)">
                                      <p:cBhvr>
                                        <p:cTn id="10" dur="2000"/>
                                        <p:tgtEl>
                                          <p:spTgt spid="2458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24583">
                                            <p:txEl>
                                              <p:pRg st="2" end="2"/>
                                            </p:txEl>
                                          </p:spTgt>
                                        </p:tgtEl>
                                        <p:attrNameLst>
                                          <p:attrName>style.visibility</p:attrName>
                                        </p:attrNameLst>
                                      </p:cBhvr>
                                      <p:to>
                                        <p:strVal val="visible"/>
                                      </p:to>
                                    </p:set>
                                    <p:animEffect transition="in" filter="diamond(in)">
                                      <p:cBhvr>
                                        <p:cTn id="13" dur="2000"/>
                                        <p:tgtEl>
                                          <p:spTgt spid="2458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4583">
                                            <p:txEl>
                                              <p:pRg st="3" end="3"/>
                                            </p:txEl>
                                          </p:spTgt>
                                        </p:tgtEl>
                                        <p:attrNameLst>
                                          <p:attrName>style.visibility</p:attrName>
                                        </p:attrNameLst>
                                      </p:cBhvr>
                                      <p:to>
                                        <p:strVal val="visible"/>
                                      </p:to>
                                    </p:set>
                                    <p:anim calcmode="lin" valueType="num">
                                      <p:cBhvr additive="base">
                                        <p:cTn id="18" dur="500" fill="hold"/>
                                        <p:tgtEl>
                                          <p:spTgt spid="2458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58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4583">
                                            <p:txEl>
                                              <p:pRg st="4" end="4"/>
                                            </p:txEl>
                                          </p:spTgt>
                                        </p:tgtEl>
                                        <p:attrNameLst>
                                          <p:attrName>style.visibility</p:attrName>
                                        </p:attrNameLst>
                                      </p:cBhvr>
                                      <p:to>
                                        <p:strVal val="visible"/>
                                      </p:to>
                                    </p:set>
                                    <p:anim calcmode="lin" valueType="num">
                                      <p:cBhvr additive="base">
                                        <p:cTn id="22" dur="500" fill="hold"/>
                                        <p:tgtEl>
                                          <p:spTgt spid="2458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45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4583">
                                            <p:txEl>
                                              <p:pRg st="5" end="5"/>
                                            </p:txEl>
                                          </p:spTgt>
                                        </p:tgtEl>
                                        <p:attrNameLst>
                                          <p:attrName>style.visibility</p:attrName>
                                        </p:attrNameLst>
                                      </p:cBhvr>
                                      <p:to>
                                        <p:strVal val="visible"/>
                                      </p:to>
                                    </p:set>
                                    <p:anim calcmode="lin" valueType="num">
                                      <p:cBhvr additive="base">
                                        <p:cTn id="28" dur="500" fill="hold"/>
                                        <p:tgtEl>
                                          <p:spTgt spid="2458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458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4583">
                                            <p:txEl>
                                              <p:pRg st="6" end="6"/>
                                            </p:txEl>
                                          </p:spTgt>
                                        </p:tgtEl>
                                        <p:attrNameLst>
                                          <p:attrName>style.visibility</p:attrName>
                                        </p:attrNameLst>
                                      </p:cBhvr>
                                      <p:to>
                                        <p:strVal val="visible"/>
                                      </p:to>
                                    </p:set>
                                    <p:anim calcmode="lin" valueType="num">
                                      <p:cBhvr additive="base">
                                        <p:cTn id="32" dur="500" fill="hold"/>
                                        <p:tgtEl>
                                          <p:spTgt spid="2458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5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4586"/>
                                        </p:tgtEl>
                                        <p:attrNameLst>
                                          <p:attrName>style.visibility</p:attrName>
                                        </p:attrNameLst>
                                      </p:cBhvr>
                                      <p:to>
                                        <p:strVal val="visible"/>
                                      </p:to>
                                    </p:set>
                                    <p:anim calcmode="lin" valueType="num">
                                      <p:cBhvr additive="base">
                                        <p:cTn id="38" dur="500" fill="hold"/>
                                        <p:tgtEl>
                                          <p:spTgt spid="24586"/>
                                        </p:tgtEl>
                                        <p:attrNameLst>
                                          <p:attrName>ppt_x</p:attrName>
                                        </p:attrNameLst>
                                      </p:cBhvr>
                                      <p:tavLst>
                                        <p:tav tm="0">
                                          <p:val>
                                            <p:strVal val="#ppt_x"/>
                                          </p:val>
                                        </p:tav>
                                        <p:tav tm="100000">
                                          <p:val>
                                            <p:strVal val="#ppt_x"/>
                                          </p:val>
                                        </p:tav>
                                      </p:tavLst>
                                    </p:anim>
                                    <p:anim calcmode="lin" valueType="num">
                                      <p:cBhvr additive="base">
                                        <p:cTn id="39" dur="500" fill="hold"/>
                                        <p:tgtEl>
                                          <p:spTgt spid="24586"/>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24583">
                                            <p:txEl>
                                              <p:pRg st="7" end="7"/>
                                            </p:txEl>
                                          </p:spTgt>
                                        </p:tgtEl>
                                        <p:attrNameLst>
                                          <p:attrName>style.visibility</p:attrName>
                                        </p:attrNameLst>
                                      </p:cBhvr>
                                      <p:to>
                                        <p:strVal val="visible"/>
                                      </p:to>
                                    </p:set>
                                    <p:animEffect transition="in" filter="diamond(in)">
                                      <p:cBhvr>
                                        <p:cTn id="44" dur="2000"/>
                                        <p:tgtEl>
                                          <p:spTgt spid="245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669925" y="295275"/>
            <a:ext cx="5543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u="sng">
                <a:solidFill>
                  <a:srgbClr val="FF0000"/>
                </a:solidFill>
              </a:rPr>
              <a:t>3.Vấn đề di truyền khả năng trí tuệ</a:t>
            </a:r>
          </a:p>
        </p:txBody>
      </p:sp>
      <p:sp>
        <p:nvSpPr>
          <p:cNvPr id="25605" name="Text Box 5"/>
          <p:cNvSpPr txBox="1">
            <a:spLocks noChangeArrowheads="1"/>
          </p:cNvSpPr>
          <p:nvPr/>
        </p:nvSpPr>
        <p:spPr bwMode="auto">
          <a:xfrm>
            <a:off x="898525" y="803275"/>
            <a:ext cx="326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a:solidFill>
                  <a:schemeClr val="accent2"/>
                </a:solidFill>
              </a:rPr>
              <a:t>a.Hệ số thông minh(IQ</a:t>
            </a:r>
            <a:r>
              <a:rPr lang="en-US">
                <a:solidFill>
                  <a:srgbClr val="FF00FF"/>
                </a:solidFill>
              </a:rPr>
              <a:t>)</a:t>
            </a:r>
          </a:p>
        </p:txBody>
      </p:sp>
      <p:sp>
        <p:nvSpPr>
          <p:cNvPr id="25606" name="Text Box 6"/>
          <p:cNvSpPr txBox="1">
            <a:spLocks noChangeArrowheads="1"/>
          </p:cNvSpPr>
          <p:nvPr/>
        </p:nvSpPr>
        <p:spPr bwMode="auto">
          <a:xfrm>
            <a:off x="533400" y="1219200"/>
            <a:ext cx="861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dirty="0" err="1"/>
              <a:t>K</a:t>
            </a:r>
            <a:r>
              <a:rPr lang="en-US" dirty="0" err="1" smtClean="0"/>
              <a:t>hả</a:t>
            </a:r>
            <a:r>
              <a:rPr lang="en-US" dirty="0" smtClean="0"/>
              <a:t> </a:t>
            </a:r>
            <a:r>
              <a:rPr lang="en-US" dirty="0" err="1"/>
              <a:t>năng</a:t>
            </a:r>
            <a:r>
              <a:rPr lang="en-US" dirty="0"/>
              <a:t> </a:t>
            </a:r>
            <a:r>
              <a:rPr lang="en-US" dirty="0" err="1"/>
              <a:t>trí</a:t>
            </a:r>
            <a:r>
              <a:rPr lang="en-US" dirty="0"/>
              <a:t> </a:t>
            </a:r>
            <a:r>
              <a:rPr lang="en-US" dirty="0" err="1"/>
              <a:t>tuệ</a:t>
            </a:r>
            <a:r>
              <a:rPr lang="en-US" dirty="0"/>
              <a:t> </a:t>
            </a:r>
            <a:r>
              <a:rPr lang="en-US" dirty="0" err="1"/>
              <a:t>của</a:t>
            </a:r>
            <a:r>
              <a:rPr lang="en-US" dirty="0"/>
              <a:t> con </a:t>
            </a:r>
            <a:r>
              <a:rPr lang="en-US" dirty="0" err="1"/>
              <a:t>người</a:t>
            </a:r>
            <a:r>
              <a:rPr lang="en-US" dirty="0"/>
              <a:t> </a:t>
            </a:r>
            <a:r>
              <a:rPr lang="en-US" dirty="0" err="1"/>
              <a:t>tính</a:t>
            </a:r>
            <a:r>
              <a:rPr lang="en-US" dirty="0"/>
              <a:t> </a:t>
            </a:r>
            <a:r>
              <a:rPr lang="en-US" dirty="0" err="1"/>
              <a:t>bằng:Tổng</a:t>
            </a:r>
            <a:r>
              <a:rPr lang="en-US" dirty="0"/>
              <a:t> </a:t>
            </a:r>
            <a:r>
              <a:rPr lang="en-US" dirty="0" err="1"/>
              <a:t>trung</a:t>
            </a:r>
            <a:r>
              <a:rPr lang="en-US" dirty="0"/>
              <a:t> </a:t>
            </a:r>
            <a:r>
              <a:rPr lang="en-US" dirty="0" err="1"/>
              <a:t>bình</a:t>
            </a:r>
            <a:r>
              <a:rPr lang="en-US" dirty="0"/>
              <a:t> </a:t>
            </a:r>
            <a:r>
              <a:rPr lang="en-US" dirty="0" err="1"/>
              <a:t>của</a:t>
            </a:r>
            <a:r>
              <a:rPr lang="en-US" dirty="0"/>
              <a:t> </a:t>
            </a:r>
            <a:r>
              <a:rPr lang="en-US" dirty="0" err="1"/>
              <a:t>các</a:t>
            </a:r>
            <a:r>
              <a:rPr lang="en-US" dirty="0"/>
              <a:t> </a:t>
            </a:r>
            <a:r>
              <a:rPr lang="en-US" dirty="0" err="1"/>
              <a:t>lời</a:t>
            </a:r>
            <a:r>
              <a:rPr lang="en-US" dirty="0"/>
              <a:t> </a:t>
            </a:r>
            <a:r>
              <a:rPr lang="en-US" dirty="0" err="1"/>
              <a:t>giải</a:t>
            </a:r>
            <a:r>
              <a:rPr lang="en-US" dirty="0"/>
              <a:t> </a:t>
            </a:r>
            <a:r>
              <a:rPr lang="en-US" dirty="0" err="1"/>
              <a:t>được</a:t>
            </a:r>
            <a:r>
              <a:rPr lang="en-US" dirty="0"/>
              <a:t> </a:t>
            </a:r>
            <a:r>
              <a:rPr lang="en-US" dirty="0" err="1"/>
              <a:t>thống</a:t>
            </a:r>
            <a:r>
              <a:rPr lang="en-US" dirty="0"/>
              <a:t> </a:t>
            </a:r>
            <a:r>
              <a:rPr lang="en-US" dirty="0" err="1"/>
              <a:t>kê</a:t>
            </a:r>
            <a:r>
              <a:rPr lang="en-US" dirty="0"/>
              <a:t> </a:t>
            </a:r>
            <a:r>
              <a:rPr lang="en-US" dirty="0" err="1"/>
              <a:t>theo</a:t>
            </a:r>
            <a:r>
              <a:rPr lang="en-US" dirty="0"/>
              <a:t> </a:t>
            </a:r>
            <a:r>
              <a:rPr lang="en-US" dirty="0" err="1"/>
              <a:t>tuổi</a:t>
            </a:r>
            <a:r>
              <a:rPr lang="en-US" dirty="0"/>
              <a:t> </a:t>
            </a:r>
            <a:r>
              <a:rPr lang="en-US" dirty="0" err="1"/>
              <a:t>khôn</a:t>
            </a:r>
            <a:r>
              <a:rPr lang="en-US" dirty="0"/>
              <a:t>(</a:t>
            </a:r>
            <a:r>
              <a:rPr lang="en-US" dirty="0" err="1"/>
              <a:t>tuổi</a:t>
            </a:r>
            <a:r>
              <a:rPr lang="en-US" dirty="0"/>
              <a:t> </a:t>
            </a:r>
            <a:r>
              <a:rPr lang="en-US" dirty="0" err="1"/>
              <a:t>trí</a:t>
            </a:r>
            <a:r>
              <a:rPr lang="en-US" dirty="0"/>
              <a:t> </a:t>
            </a:r>
            <a:r>
              <a:rPr lang="en-US" dirty="0" err="1"/>
              <a:t>tuệ</a:t>
            </a:r>
            <a:r>
              <a:rPr lang="en-US" dirty="0"/>
              <a:t>) chia </a:t>
            </a:r>
            <a:r>
              <a:rPr lang="en-US" dirty="0" err="1"/>
              <a:t>cho</a:t>
            </a:r>
            <a:r>
              <a:rPr lang="en-US" dirty="0"/>
              <a:t> </a:t>
            </a:r>
            <a:r>
              <a:rPr lang="en-US" dirty="0" err="1"/>
              <a:t>tuổi</a:t>
            </a:r>
            <a:endParaRPr lang="en-US" dirty="0"/>
          </a:p>
          <a:p>
            <a:pPr eaLnBrk="1" hangingPunct="1"/>
            <a:r>
              <a:rPr lang="en-US" dirty="0" err="1"/>
              <a:t>sinh</a:t>
            </a:r>
            <a:r>
              <a:rPr lang="en-US" dirty="0"/>
              <a:t> </a:t>
            </a:r>
            <a:r>
              <a:rPr lang="en-US" dirty="0" err="1"/>
              <a:t>học</a:t>
            </a:r>
            <a:r>
              <a:rPr lang="en-US" dirty="0"/>
              <a:t> </a:t>
            </a:r>
            <a:r>
              <a:rPr lang="en-US" dirty="0" err="1"/>
              <a:t>và</a:t>
            </a:r>
            <a:r>
              <a:rPr lang="en-US" dirty="0"/>
              <a:t> </a:t>
            </a:r>
            <a:r>
              <a:rPr lang="en-US" dirty="0" err="1"/>
              <a:t>nhân</a:t>
            </a:r>
            <a:r>
              <a:rPr lang="en-US" dirty="0"/>
              <a:t> </a:t>
            </a:r>
            <a:r>
              <a:rPr lang="en-US" dirty="0" err="1"/>
              <a:t>với</a:t>
            </a:r>
            <a:r>
              <a:rPr lang="en-US" dirty="0"/>
              <a:t> 100</a:t>
            </a:r>
          </a:p>
          <a:p>
            <a:pPr eaLnBrk="1" hangingPunct="1"/>
            <a:r>
              <a:rPr lang="en-US" dirty="0"/>
              <a:t>  VD: </a:t>
            </a:r>
            <a:r>
              <a:rPr lang="en-US" dirty="0" err="1"/>
              <a:t>Trẻ</a:t>
            </a:r>
            <a:r>
              <a:rPr lang="en-US" dirty="0"/>
              <a:t> 6 </a:t>
            </a:r>
            <a:r>
              <a:rPr lang="en-US" dirty="0" err="1"/>
              <a:t>tuổi</a:t>
            </a:r>
            <a:r>
              <a:rPr lang="en-US" dirty="0"/>
              <a:t> </a:t>
            </a:r>
            <a:r>
              <a:rPr lang="en-US" dirty="0" err="1"/>
              <a:t>trả</a:t>
            </a:r>
            <a:r>
              <a:rPr lang="en-US" dirty="0"/>
              <a:t> </a:t>
            </a:r>
            <a:r>
              <a:rPr lang="en-US" dirty="0" err="1"/>
              <a:t>lời</a:t>
            </a:r>
            <a:r>
              <a:rPr lang="en-US" dirty="0"/>
              <a:t> </a:t>
            </a:r>
            <a:r>
              <a:rPr lang="en-US" dirty="0" err="1"/>
              <a:t>được</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của</a:t>
            </a:r>
            <a:r>
              <a:rPr lang="en-US" dirty="0"/>
              <a:t> </a:t>
            </a:r>
            <a:r>
              <a:rPr lang="en-US" dirty="0" err="1"/>
              <a:t>trẻ</a:t>
            </a:r>
            <a:r>
              <a:rPr lang="en-US" dirty="0"/>
              <a:t> 7 </a:t>
            </a:r>
            <a:r>
              <a:rPr lang="en-US" dirty="0" err="1"/>
              <a:t>tuổi</a:t>
            </a:r>
            <a:r>
              <a:rPr lang="en-US" dirty="0"/>
              <a:t> </a:t>
            </a:r>
            <a:r>
              <a:rPr lang="en-US" dirty="0" err="1"/>
              <a:t>thì</a:t>
            </a:r>
            <a:r>
              <a:rPr lang="en-US" dirty="0"/>
              <a:t> </a:t>
            </a:r>
          </a:p>
          <a:p>
            <a:pPr eaLnBrk="1" hangingPunct="1"/>
            <a:r>
              <a:rPr lang="en-US" dirty="0"/>
              <a:t>             (IQ) = (7:6) x 100= 117</a:t>
            </a:r>
          </a:p>
        </p:txBody>
      </p:sp>
      <p:sp>
        <p:nvSpPr>
          <p:cNvPr id="25608" name="Text Box 8"/>
          <p:cNvSpPr txBox="1">
            <a:spLocks noChangeArrowheads="1"/>
          </p:cNvSpPr>
          <p:nvPr/>
        </p:nvSpPr>
        <p:spPr bwMode="auto">
          <a:xfrm>
            <a:off x="838200" y="3429000"/>
            <a:ext cx="8035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dirty="0"/>
              <a:t>-</a:t>
            </a:r>
            <a:r>
              <a:rPr lang="en-US" dirty="0" err="1"/>
              <a:t>Trí</a:t>
            </a:r>
            <a:r>
              <a:rPr lang="en-US" dirty="0"/>
              <a:t> </a:t>
            </a:r>
            <a:r>
              <a:rPr lang="en-US" dirty="0" err="1"/>
              <a:t>năng</a:t>
            </a:r>
            <a:r>
              <a:rPr lang="en-US" dirty="0"/>
              <a:t> </a:t>
            </a:r>
            <a:r>
              <a:rPr lang="en-US" dirty="0" err="1"/>
              <a:t>của</a:t>
            </a:r>
            <a:r>
              <a:rPr lang="en-US" dirty="0"/>
              <a:t> con </a:t>
            </a:r>
            <a:r>
              <a:rPr lang="en-US" dirty="0" err="1"/>
              <a:t>người</a:t>
            </a:r>
            <a:r>
              <a:rPr lang="en-US" dirty="0"/>
              <a:t> </a:t>
            </a:r>
            <a:r>
              <a:rPr lang="en-US" dirty="0" err="1"/>
              <a:t>có</a:t>
            </a:r>
            <a:r>
              <a:rPr lang="en-US" dirty="0"/>
              <a:t> di </a:t>
            </a:r>
            <a:r>
              <a:rPr lang="en-US" dirty="0" err="1"/>
              <a:t>tuyền</a:t>
            </a:r>
            <a:r>
              <a:rPr lang="en-US" dirty="0" smtClean="0"/>
              <a:t>, </a:t>
            </a:r>
            <a:r>
              <a:rPr lang="en-US" dirty="0" err="1" smtClean="0"/>
              <a:t>là</a:t>
            </a:r>
            <a:r>
              <a:rPr lang="en-US" dirty="0" smtClean="0"/>
              <a:t> </a:t>
            </a:r>
            <a:r>
              <a:rPr lang="en-US" dirty="0" err="1"/>
              <a:t>tính</a:t>
            </a:r>
            <a:r>
              <a:rPr lang="en-US" dirty="0"/>
              <a:t> </a:t>
            </a:r>
            <a:r>
              <a:rPr lang="en-US" dirty="0" err="1"/>
              <a:t>trạng</a:t>
            </a:r>
            <a:r>
              <a:rPr lang="en-US" dirty="0"/>
              <a:t> </a:t>
            </a:r>
            <a:r>
              <a:rPr lang="en-US" dirty="0" err="1"/>
              <a:t>số</a:t>
            </a:r>
            <a:r>
              <a:rPr lang="en-US" dirty="0"/>
              <a:t> </a:t>
            </a:r>
            <a:r>
              <a:rPr lang="en-US" dirty="0" err="1"/>
              <a:t>lượng</a:t>
            </a:r>
            <a:r>
              <a:rPr lang="en-US" dirty="0" smtClean="0"/>
              <a:t>, gen</a:t>
            </a:r>
            <a:endParaRPr lang="en-US" dirty="0"/>
          </a:p>
          <a:p>
            <a:pPr eaLnBrk="1" hangingPunct="1"/>
            <a:r>
              <a:rPr lang="en-US" dirty="0" err="1"/>
              <a:t>điều</a:t>
            </a:r>
            <a:r>
              <a:rPr lang="en-US" dirty="0"/>
              <a:t> </a:t>
            </a:r>
            <a:r>
              <a:rPr lang="en-US" dirty="0" err="1"/>
              <a:t>hoà</a:t>
            </a:r>
            <a:r>
              <a:rPr lang="en-US" dirty="0"/>
              <a:t> </a:t>
            </a:r>
            <a:r>
              <a:rPr lang="en-US" dirty="0" err="1"/>
              <a:t>có</a:t>
            </a:r>
            <a:r>
              <a:rPr lang="en-US" dirty="0"/>
              <a:t> </a:t>
            </a:r>
            <a:r>
              <a:rPr lang="en-US" dirty="0" err="1"/>
              <a:t>vai</a:t>
            </a:r>
            <a:r>
              <a:rPr lang="en-US" dirty="0"/>
              <a:t> </a:t>
            </a:r>
            <a:r>
              <a:rPr lang="en-US" dirty="0" err="1"/>
              <a:t>trò</a:t>
            </a:r>
            <a:r>
              <a:rPr lang="en-US" dirty="0"/>
              <a:t> </a:t>
            </a:r>
            <a:r>
              <a:rPr lang="en-US" dirty="0" err="1"/>
              <a:t>quan</a:t>
            </a:r>
            <a:r>
              <a:rPr lang="en-US" dirty="0"/>
              <a:t> </a:t>
            </a:r>
            <a:r>
              <a:rPr lang="en-US" dirty="0" err="1" smtClean="0"/>
              <a:t>trọng</a:t>
            </a:r>
            <a:r>
              <a:rPr lang="en-US" dirty="0" smtClean="0"/>
              <a:t>, </a:t>
            </a:r>
            <a:r>
              <a:rPr lang="en-US" dirty="0" err="1"/>
              <a:t>ảnh</a:t>
            </a:r>
            <a:r>
              <a:rPr lang="en-US" dirty="0"/>
              <a:t> </a:t>
            </a:r>
            <a:r>
              <a:rPr lang="en-US" dirty="0" err="1"/>
              <a:t>hưởng</a:t>
            </a:r>
            <a:r>
              <a:rPr lang="en-US" dirty="0"/>
              <a:t> </a:t>
            </a:r>
            <a:r>
              <a:rPr lang="en-US" dirty="0" err="1"/>
              <a:t>nhiều</a:t>
            </a:r>
            <a:r>
              <a:rPr lang="en-US" dirty="0"/>
              <a:t> </a:t>
            </a:r>
            <a:r>
              <a:rPr lang="en-US" dirty="0" err="1"/>
              <a:t>bởi</a:t>
            </a:r>
            <a:r>
              <a:rPr lang="en-US" dirty="0"/>
              <a:t> </a:t>
            </a:r>
            <a:r>
              <a:rPr lang="en-US" dirty="0" err="1"/>
              <a:t>môi</a:t>
            </a:r>
            <a:r>
              <a:rPr lang="en-US" dirty="0"/>
              <a:t> </a:t>
            </a:r>
            <a:r>
              <a:rPr lang="en-US" dirty="0" err="1"/>
              <a:t>trường</a:t>
            </a:r>
            <a:endParaRPr lang="en-US" dirty="0"/>
          </a:p>
        </p:txBody>
      </p:sp>
      <p:sp>
        <p:nvSpPr>
          <p:cNvPr id="25609" name="AutoShape 9"/>
          <p:cNvSpPr>
            <a:spLocks noChangeArrowheads="1"/>
          </p:cNvSpPr>
          <p:nvPr/>
        </p:nvSpPr>
        <p:spPr bwMode="auto">
          <a:xfrm>
            <a:off x="685800" y="304800"/>
            <a:ext cx="7315200" cy="3581400"/>
          </a:xfrm>
          <a:prstGeom prst="irregularSeal1">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t>Em có biện pháp gì để nâng cao khả </a:t>
            </a:r>
          </a:p>
          <a:p>
            <a:pPr algn="ctr" eaLnBrk="1" hangingPunct="1"/>
            <a:r>
              <a:rPr lang="en-US"/>
              <a:t>năng trí tuệ của con người?</a:t>
            </a:r>
          </a:p>
        </p:txBody>
      </p:sp>
      <p:sp>
        <p:nvSpPr>
          <p:cNvPr id="25610" name="Text Box 10"/>
          <p:cNvSpPr txBox="1">
            <a:spLocks noChangeArrowheads="1"/>
          </p:cNvSpPr>
          <p:nvPr/>
        </p:nvSpPr>
        <p:spPr bwMode="auto">
          <a:xfrm>
            <a:off x="914400" y="3124200"/>
            <a:ext cx="4618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u="sng">
                <a:solidFill>
                  <a:schemeClr val="accent2"/>
                </a:solidFill>
              </a:rPr>
              <a:t>b.Khả năng trí tuệ và sự di truyền</a:t>
            </a:r>
          </a:p>
        </p:txBody>
      </p:sp>
      <p:sp>
        <p:nvSpPr>
          <p:cNvPr id="25611" name="AutoShape 11"/>
          <p:cNvSpPr>
            <a:spLocks noChangeArrowheads="1"/>
          </p:cNvSpPr>
          <p:nvPr/>
        </p:nvSpPr>
        <p:spPr bwMode="auto">
          <a:xfrm>
            <a:off x="0" y="3886200"/>
            <a:ext cx="8610600" cy="3200400"/>
          </a:xfrm>
          <a:prstGeom prst="horizontalScroll">
            <a:avLst>
              <a:gd name="adj" fmla="val 12500"/>
            </a:avLst>
          </a:prstGeom>
          <a:solidFill>
            <a:srgbClr val="FFFF99"/>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t>Tránh tác nhân đột biến , đảm bảo cuộc sống</a:t>
            </a:r>
          </a:p>
          <a:p>
            <a:pPr algn="ctr" eaLnBrk="1" hangingPunct="1"/>
            <a:r>
              <a:rPr lang="en-US"/>
              <a:t>đủ về vật chất,tinh thần,mọi người đều được tiếp cận với nền </a:t>
            </a:r>
          </a:p>
          <a:p>
            <a:pPr algn="ctr" eaLnBrk="1" hangingPunct="1"/>
            <a:r>
              <a:rPr lang="en-US"/>
              <a:t>văn minh nhân loại.Tâm lý người mẹ lúc </a:t>
            </a:r>
          </a:p>
          <a:p>
            <a:pPr algn="ctr" eaLnBrk="1" hangingPunct="1"/>
            <a:r>
              <a:rPr lang="en-US"/>
              <a:t>mang thai.Sự giáo dục,quan hệ tình cảm</a:t>
            </a:r>
          </a:p>
          <a:p>
            <a:pPr algn="ctr" eaLnBrk="1" hangingPunct="1"/>
            <a:r>
              <a:rPr lang="en-US"/>
              <a:t>trong gia đình. Đặc biệt là trẻ em từ sơ sinh đến 3 tuổi phải có</a:t>
            </a:r>
          </a:p>
          <a:p>
            <a:pPr algn="ctr" eaLnBrk="1" hangingPunct="1"/>
            <a:r>
              <a:rPr lang="en-US"/>
              <a:t> chế độ dinh dưỡng hợp lí đáp ứng yêu cầu phát triển não bộ…</a:t>
            </a:r>
          </a:p>
          <a:p>
            <a:pPr algn="ctr" eaLnBrk="1" hangingPunct="1"/>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5"/>
                                        </p:tgtEl>
                                        <p:attrNameLst>
                                          <p:attrName>style.visibility</p:attrName>
                                        </p:attrNameLst>
                                      </p:cBhvr>
                                      <p:to>
                                        <p:strVal val="visible"/>
                                      </p:to>
                                    </p:set>
                                    <p:anim calcmode="lin" valueType="num">
                                      <p:cBhvr additive="base">
                                        <p:cTn id="13" dur="500" fill="hold"/>
                                        <p:tgtEl>
                                          <p:spTgt spid="25605"/>
                                        </p:tgtEl>
                                        <p:attrNameLst>
                                          <p:attrName>ppt_x</p:attrName>
                                        </p:attrNameLst>
                                      </p:cBhvr>
                                      <p:tavLst>
                                        <p:tav tm="0">
                                          <p:val>
                                            <p:strVal val="#ppt_x"/>
                                          </p:val>
                                        </p:tav>
                                        <p:tav tm="100000">
                                          <p:val>
                                            <p:strVal val="#ppt_x"/>
                                          </p:val>
                                        </p:tav>
                                      </p:tavLst>
                                    </p:anim>
                                    <p:anim calcmode="lin" valueType="num">
                                      <p:cBhvr additive="base">
                                        <p:cTn id="14"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5606"/>
                                        </p:tgtEl>
                                        <p:attrNameLst>
                                          <p:attrName>style.visibility</p:attrName>
                                        </p:attrNameLst>
                                      </p:cBhvr>
                                      <p:to>
                                        <p:strVal val="visible"/>
                                      </p:to>
                                    </p:set>
                                    <p:animEffect transition="in" filter="diamond(in)">
                                      <p:cBhvr>
                                        <p:cTn id="19" dur="2000"/>
                                        <p:tgtEl>
                                          <p:spTgt spid="256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610"/>
                                        </p:tgtEl>
                                        <p:attrNameLst>
                                          <p:attrName>style.visibility</p:attrName>
                                        </p:attrNameLst>
                                      </p:cBhvr>
                                      <p:to>
                                        <p:strVal val="visible"/>
                                      </p:to>
                                    </p:set>
                                    <p:anim calcmode="lin" valueType="num">
                                      <p:cBhvr additive="base">
                                        <p:cTn id="24" dur="500" fill="hold"/>
                                        <p:tgtEl>
                                          <p:spTgt spid="25610"/>
                                        </p:tgtEl>
                                        <p:attrNameLst>
                                          <p:attrName>ppt_x</p:attrName>
                                        </p:attrNameLst>
                                      </p:cBhvr>
                                      <p:tavLst>
                                        <p:tav tm="0">
                                          <p:val>
                                            <p:strVal val="#ppt_x"/>
                                          </p:val>
                                        </p:tav>
                                        <p:tav tm="100000">
                                          <p:val>
                                            <p:strVal val="#ppt_x"/>
                                          </p:val>
                                        </p:tav>
                                      </p:tavLst>
                                    </p:anim>
                                    <p:anim calcmode="lin" valueType="num">
                                      <p:cBhvr additive="base">
                                        <p:cTn id="25" dur="500" fill="hold"/>
                                        <p:tgtEl>
                                          <p:spTgt spid="2561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5608"/>
                                        </p:tgtEl>
                                        <p:attrNameLst>
                                          <p:attrName>style.visibility</p:attrName>
                                        </p:attrNameLst>
                                      </p:cBhvr>
                                      <p:to>
                                        <p:strVal val="visible"/>
                                      </p:to>
                                    </p:set>
                                    <p:animEffect transition="in" filter="diamond(in)">
                                      <p:cBhvr>
                                        <p:cTn id="30" dur="2000"/>
                                        <p:tgtEl>
                                          <p:spTgt spid="2560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5609"/>
                                        </p:tgtEl>
                                        <p:attrNameLst>
                                          <p:attrName>style.visibility</p:attrName>
                                        </p:attrNameLst>
                                      </p:cBhvr>
                                      <p:to>
                                        <p:strVal val="visible"/>
                                      </p:to>
                                    </p:set>
                                    <p:animEffect transition="in" filter="diamond(in)">
                                      <p:cBhvr>
                                        <p:cTn id="35" dur="2000"/>
                                        <p:tgtEl>
                                          <p:spTgt spid="2560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1" nodeType="clickEffect">
                                  <p:stCondLst>
                                    <p:cond delay="0"/>
                                  </p:stCondLst>
                                  <p:childTnLst>
                                    <p:animEffect transition="out" filter="blinds(horizontal)">
                                      <p:cBhvr>
                                        <p:cTn id="39" dur="500"/>
                                        <p:tgtEl>
                                          <p:spTgt spid="25609"/>
                                        </p:tgtEl>
                                      </p:cBhvr>
                                    </p:animEffect>
                                    <p:set>
                                      <p:cBhvr>
                                        <p:cTn id="40" dur="1" fill="hold">
                                          <p:stCondLst>
                                            <p:cond delay="499"/>
                                          </p:stCondLst>
                                        </p:cTn>
                                        <p:tgtEl>
                                          <p:spTgt spid="2560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25611"/>
                                        </p:tgtEl>
                                        <p:attrNameLst>
                                          <p:attrName>style.visibility</p:attrName>
                                        </p:attrNameLst>
                                      </p:cBhvr>
                                      <p:to>
                                        <p:strVal val="visible"/>
                                      </p:to>
                                    </p:set>
                                    <p:animEffect transition="in" filter="diamond(in)">
                                      <p:cBhvr>
                                        <p:cTn id="45" dur="20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P spid="25606" grpId="0"/>
      <p:bldP spid="25608" grpId="0"/>
      <p:bldP spid="25609" grpId="0" animBg="1"/>
      <p:bldP spid="25609" grpId="1" animBg="1"/>
      <p:bldP spid="25610" grpId="0"/>
      <p:bldP spid="256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593725" y="219075"/>
            <a:ext cx="4868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u="sng">
                <a:solidFill>
                  <a:srgbClr val="FF0000"/>
                </a:solidFill>
              </a:rPr>
              <a:t>4.Di truyền học với bệnh AIDS</a:t>
            </a:r>
          </a:p>
        </p:txBody>
      </p:sp>
      <p:sp>
        <p:nvSpPr>
          <p:cNvPr id="26630" name="Text Box 6"/>
          <p:cNvSpPr txBox="1">
            <a:spLocks noChangeArrowheads="1"/>
          </p:cNvSpPr>
          <p:nvPr/>
        </p:nvSpPr>
        <p:spPr bwMode="auto">
          <a:xfrm>
            <a:off x="1020796" y="1007806"/>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dirty="0" err="1">
                <a:solidFill>
                  <a:schemeClr val="accent2"/>
                </a:solidFill>
              </a:rPr>
              <a:t>a.Nguyên</a:t>
            </a:r>
            <a:r>
              <a:rPr lang="en-US" b="1" dirty="0">
                <a:solidFill>
                  <a:schemeClr val="accent2"/>
                </a:solidFill>
              </a:rPr>
              <a:t> </a:t>
            </a:r>
            <a:r>
              <a:rPr lang="en-US" b="1" dirty="0" err="1">
                <a:solidFill>
                  <a:schemeClr val="accent2"/>
                </a:solidFill>
              </a:rPr>
              <a:t>nhân</a:t>
            </a:r>
            <a:r>
              <a:rPr lang="en-US" b="1" dirty="0">
                <a:solidFill>
                  <a:schemeClr val="accent2"/>
                </a:solidFill>
              </a:rPr>
              <a:t> </a:t>
            </a:r>
            <a:r>
              <a:rPr lang="en-US" b="1" dirty="0" err="1">
                <a:solidFill>
                  <a:schemeClr val="accent2"/>
                </a:solidFill>
              </a:rPr>
              <a:t>gây</a:t>
            </a:r>
            <a:r>
              <a:rPr lang="en-US" b="1" dirty="0">
                <a:solidFill>
                  <a:schemeClr val="accent2"/>
                </a:solidFill>
              </a:rPr>
              <a:t> </a:t>
            </a:r>
            <a:r>
              <a:rPr lang="en-US" b="1" dirty="0" err="1">
                <a:solidFill>
                  <a:schemeClr val="accent2"/>
                </a:solidFill>
              </a:rPr>
              <a:t>bệnh</a:t>
            </a:r>
            <a:r>
              <a:rPr lang="en-US" b="1" dirty="0">
                <a:solidFill>
                  <a:schemeClr val="accent2"/>
                </a:solidFill>
              </a:rPr>
              <a:t>?</a:t>
            </a:r>
          </a:p>
        </p:txBody>
      </p:sp>
      <p:sp>
        <p:nvSpPr>
          <p:cNvPr id="37895" name="Text Box 7"/>
          <p:cNvSpPr txBox="1">
            <a:spLocks noChangeArrowheads="1"/>
          </p:cNvSpPr>
          <p:nvPr/>
        </p:nvSpPr>
        <p:spPr bwMode="auto">
          <a:xfrm>
            <a:off x="1260349" y="14097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a:latin typeface="Arial" panose="020B0604020202020204" pitchFamily="34" charset="0"/>
                <a:cs typeface="Arial" panose="020B0604020202020204" pitchFamily="34" charset="0"/>
              </a:rPr>
              <a:t>Do </a:t>
            </a:r>
            <a:r>
              <a:rPr lang="en-US" b="1" dirty="0" err="1">
                <a:solidFill>
                  <a:srgbClr val="FF0000"/>
                </a:solidFill>
                <a:latin typeface="Arial" panose="020B0604020202020204" pitchFamily="34" charset="0"/>
                <a:cs typeface="Arial" panose="020B0604020202020204" pitchFamily="34" charset="0"/>
              </a:rPr>
              <a:t>virut</a:t>
            </a:r>
            <a:r>
              <a:rPr lang="en-US" b="1" dirty="0">
                <a:solidFill>
                  <a:srgbClr val="FF0000"/>
                </a:solidFill>
                <a:latin typeface="Arial" panose="020B0604020202020204" pitchFamily="34" charset="0"/>
                <a:cs typeface="Arial" panose="020B0604020202020204" pitchFamily="34" charset="0"/>
              </a:rPr>
              <a:t> HIV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gây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ra.</a:t>
            </a:r>
            <a:endParaRPr lang="en-US" b="1" dirty="0">
              <a:latin typeface="Arial" panose="020B0604020202020204" pitchFamily="34" charset="0"/>
              <a:cs typeface="Arial" panose="020B0604020202020204" pitchFamily="34" charset="0"/>
            </a:endParaRPr>
          </a:p>
        </p:txBody>
      </p:sp>
      <p:grpSp>
        <p:nvGrpSpPr>
          <p:cNvPr id="3" name="Group 25"/>
          <p:cNvGrpSpPr>
            <a:grpSpLocks/>
          </p:cNvGrpSpPr>
          <p:nvPr/>
        </p:nvGrpSpPr>
        <p:grpSpPr bwMode="auto">
          <a:xfrm>
            <a:off x="2863850" y="1417638"/>
            <a:ext cx="6280150" cy="5440362"/>
            <a:chOff x="1488" y="192"/>
            <a:chExt cx="4244" cy="3669"/>
          </a:xfrm>
        </p:grpSpPr>
        <p:sp>
          <p:nvSpPr>
            <p:cNvPr id="41992" name="Text Box 6"/>
            <p:cNvSpPr txBox="1">
              <a:spLocks noChangeArrowheads="1"/>
            </p:cNvSpPr>
            <p:nvPr/>
          </p:nvSpPr>
          <p:spPr bwMode="auto">
            <a:xfrm>
              <a:off x="3024" y="3479"/>
              <a:ext cx="2352"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130000"/>
                </a:lnSpc>
                <a:spcBef>
                  <a:spcPct val="50000"/>
                </a:spcBef>
              </a:pPr>
              <a:r>
                <a:rPr lang="en-US" b="1">
                  <a:solidFill>
                    <a:srgbClr val="003300"/>
                  </a:solidFill>
                  <a:latin typeface="Arial" panose="020B0604020202020204" pitchFamily="34" charset="0"/>
                  <a:cs typeface="Arial" panose="020B0604020202020204" pitchFamily="34" charset="0"/>
                </a:rPr>
                <a:t>Cấu tạo virut HIV</a:t>
              </a:r>
            </a:p>
          </p:txBody>
        </p:sp>
        <p:pic>
          <p:nvPicPr>
            <p:cNvPr id="419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 y="192"/>
              <a:ext cx="3263" cy="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ext Box 14"/>
            <p:cNvSpPr txBox="1">
              <a:spLocks noChangeArrowheads="1"/>
            </p:cNvSpPr>
            <p:nvPr/>
          </p:nvSpPr>
          <p:spPr bwMode="auto">
            <a:xfrm>
              <a:off x="1948" y="3050"/>
              <a:ext cx="1344"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70000"/>
                </a:lnSpc>
                <a:spcBef>
                  <a:spcPct val="50000"/>
                </a:spcBef>
              </a:pPr>
              <a:r>
                <a:rPr lang="en-US" sz="2000" b="1">
                  <a:solidFill>
                    <a:srgbClr val="003300"/>
                  </a:solidFill>
                  <a:latin typeface="Arial" panose="020B0604020202020204" pitchFamily="34" charset="0"/>
                  <a:cs typeface="Arial" panose="020B0604020202020204" pitchFamily="34" charset="0"/>
                </a:rPr>
                <a:t>Enzim sao </a:t>
              </a:r>
            </a:p>
            <a:p>
              <a:pPr algn="ctr" eaLnBrk="1" hangingPunct="1">
                <a:lnSpc>
                  <a:spcPct val="40000"/>
                </a:lnSpc>
                <a:spcBef>
                  <a:spcPct val="50000"/>
                </a:spcBef>
              </a:pPr>
              <a:r>
                <a:rPr lang="en-US" sz="2000" b="1">
                  <a:solidFill>
                    <a:srgbClr val="003300"/>
                  </a:solidFill>
                  <a:latin typeface="Arial" panose="020B0604020202020204" pitchFamily="34" charset="0"/>
                  <a:cs typeface="Arial" panose="020B0604020202020204" pitchFamily="34" charset="0"/>
                </a:rPr>
                <a:t>mã ngược</a:t>
              </a:r>
            </a:p>
          </p:txBody>
        </p:sp>
        <p:sp>
          <p:nvSpPr>
            <p:cNvPr id="41995" name="Line 16"/>
            <p:cNvSpPr>
              <a:spLocks noChangeShapeType="1"/>
            </p:cNvSpPr>
            <p:nvPr/>
          </p:nvSpPr>
          <p:spPr bwMode="auto">
            <a:xfrm flipV="1">
              <a:off x="2208" y="1704"/>
              <a:ext cx="1728" cy="19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6" name="Line 17"/>
            <p:cNvSpPr>
              <a:spLocks noChangeShapeType="1"/>
            </p:cNvSpPr>
            <p:nvPr/>
          </p:nvSpPr>
          <p:spPr bwMode="auto">
            <a:xfrm>
              <a:off x="2208" y="1896"/>
              <a:ext cx="1728"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7" name="Text Box 18"/>
            <p:cNvSpPr txBox="1">
              <a:spLocks noChangeArrowheads="1"/>
            </p:cNvSpPr>
            <p:nvPr/>
          </p:nvSpPr>
          <p:spPr bwMode="auto">
            <a:xfrm>
              <a:off x="1791" y="1762"/>
              <a:ext cx="62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a:solidFill>
                    <a:srgbClr val="003300"/>
                  </a:solidFill>
                  <a:latin typeface="Arial" panose="020B0604020202020204" pitchFamily="34" charset="0"/>
                  <a:cs typeface="Arial" panose="020B0604020202020204" pitchFamily="34" charset="0"/>
                </a:rPr>
                <a:t>ARN</a:t>
              </a:r>
            </a:p>
          </p:txBody>
        </p:sp>
        <p:sp>
          <p:nvSpPr>
            <p:cNvPr id="41998" name="Text Box 19"/>
            <p:cNvSpPr txBox="1">
              <a:spLocks noChangeArrowheads="1"/>
            </p:cNvSpPr>
            <p:nvPr/>
          </p:nvSpPr>
          <p:spPr bwMode="auto">
            <a:xfrm>
              <a:off x="1488" y="2396"/>
              <a:ext cx="100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a:solidFill>
                    <a:srgbClr val="003300"/>
                  </a:solidFill>
                  <a:latin typeface="Arial" panose="020B0604020202020204" pitchFamily="34" charset="0"/>
                  <a:cs typeface="Arial" panose="020B0604020202020204" pitchFamily="34" charset="0"/>
                </a:rPr>
                <a:t>Vỏ Capsit</a:t>
              </a:r>
            </a:p>
          </p:txBody>
        </p:sp>
        <p:sp>
          <p:nvSpPr>
            <p:cNvPr id="41999" name="Line 20"/>
            <p:cNvSpPr>
              <a:spLocks noChangeShapeType="1"/>
            </p:cNvSpPr>
            <p:nvPr/>
          </p:nvSpPr>
          <p:spPr bwMode="auto">
            <a:xfrm flipV="1">
              <a:off x="2304" y="2280"/>
              <a:ext cx="1344"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0" name="Line 21"/>
            <p:cNvSpPr>
              <a:spLocks noChangeShapeType="1"/>
            </p:cNvSpPr>
            <p:nvPr/>
          </p:nvSpPr>
          <p:spPr bwMode="auto">
            <a:xfrm flipV="1">
              <a:off x="2966" y="2074"/>
              <a:ext cx="1056" cy="9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1" name="Text Box 22"/>
            <p:cNvSpPr txBox="1">
              <a:spLocks noChangeArrowheads="1"/>
            </p:cNvSpPr>
            <p:nvPr/>
          </p:nvSpPr>
          <p:spPr bwMode="auto">
            <a:xfrm>
              <a:off x="1666" y="800"/>
              <a:ext cx="100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a:solidFill>
                    <a:srgbClr val="003300"/>
                  </a:solidFill>
                  <a:latin typeface="Arial" panose="020B0604020202020204" pitchFamily="34" charset="0"/>
                  <a:cs typeface="Arial" panose="020B0604020202020204" pitchFamily="34" charset="0"/>
                </a:rPr>
                <a:t>Màng lipit</a:t>
              </a:r>
            </a:p>
          </p:txBody>
        </p:sp>
        <p:sp>
          <p:nvSpPr>
            <p:cNvPr id="42002" name="Line 23"/>
            <p:cNvSpPr>
              <a:spLocks noChangeShapeType="1"/>
            </p:cNvSpPr>
            <p:nvPr/>
          </p:nvSpPr>
          <p:spPr bwMode="auto">
            <a:xfrm>
              <a:off x="2496" y="936"/>
              <a:ext cx="624"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2004" name="Text Box 20"/>
          <p:cNvSpPr txBox="1">
            <a:spLocks noChangeArrowheads="1"/>
          </p:cNvSpPr>
          <p:nvPr/>
        </p:nvSpPr>
        <p:spPr bwMode="auto">
          <a:xfrm>
            <a:off x="0" y="2057400"/>
            <a:ext cx="3200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Hạt vi rút gồm có: Pr cấu trúc, 2 phân tử ARN, EZ sao mã ngược </a:t>
            </a:r>
            <a:r>
              <a:rPr lang="en-US">
                <a:sym typeface="Wingdings" panose="05000000000000000000" pitchFamily="2" charset="2"/>
              </a:rPr>
              <a:t></a:t>
            </a:r>
            <a:r>
              <a:rPr lang="en-US" b="1">
                <a:sym typeface="Wingdings" panose="05000000000000000000" pitchFamily="2" charset="2"/>
              </a:rPr>
              <a:t>Đảm bảo sự lây nhiễm liên tục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30"/>
                                        </p:tgtEl>
                                        <p:attrNameLst>
                                          <p:attrName>style.visibility</p:attrName>
                                        </p:attrNameLst>
                                      </p:cBhvr>
                                      <p:to>
                                        <p:strVal val="visible"/>
                                      </p:to>
                                    </p:set>
                                    <p:anim calcmode="lin" valueType="num">
                                      <p:cBhvr additive="base">
                                        <p:cTn id="13" dur="500" fill="hold"/>
                                        <p:tgtEl>
                                          <p:spTgt spid="26630"/>
                                        </p:tgtEl>
                                        <p:attrNameLst>
                                          <p:attrName>ppt_x</p:attrName>
                                        </p:attrNameLst>
                                      </p:cBhvr>
                                      <p:tavLst>
                                        <p:tav tm="0">
                                          <p:val>
                                            <p:strVal val="#ppt_x"/>
                                          </p:val>
                                        </p:tav>
                                        <p:tav tm="100000">
                                          <p:val>
                                            <p:strVal val="#ppt_x"/>
                                          </p:val>
                                        </p:tav>
                                      </p:tavLst>
                                    </p:anim>
                                    <p:anim calcmode="lin" valueType="num">
                                      <p:cBhvr additive="base">
                                        <p:cTn id="14"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7895"/>
                                        </p:tgtEl>
                                        <p:attrNameLst>
                                          <p:attrName>style.visibility</p:attrName>
                                        </p:attrNameLst>
                                      </p:cBhvr>
                                      <p:to>
                                        <p:strVal val="visible"/>
                                      </p:to>
                                    </p:set>
                                    <p:animEffect transition="in" filter="checkerboard(across)">
                                      <p:cBhvr>
                                        <p:cTn id="19" dur="500"/>
                                        <p:tgtEl>
                                          <p:spTgt spid="3789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42004"/>
                                        </p:tgtEl>
                                        <p:attrNameLst>
                                          <p:attrName>style.visibility</p:attrName>
                                        </p:attrNameLst>
                                      </p:cBhvr>
                                      <p:to>
                                        <p:strVal val="visible"/>
                                      </p:to>
                                    </p:set>
                                    <p:animEffect transition="in" filter="box(in)">
                                      <p:cBhvr>
                                        <p:cTn id="29" dur="500"/>
                                        <p:tgtEl>
                                          <p:spTgt spid="42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0" grpId="0"/>
      <p:bldP spid="37895" grpId="0"/>
      <p:bldP spid="4200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0" name="Text Box 10"/>
          <p:cNvSpPr txBox="1">
            <a:spLocks noChangeArrowheads="1"/>
          </p:cNvSpPr>
          <p:nvPr/>
        </p:nvSpPr>
        <p:spPr bwMode="auto">
          <a:xfrm>
            <a:off x="304800" y="263525"/>
            <a:ext cx="845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800" b="1">
                <a:solidFill>
                  <a:srgbClr val="000099"/>
                </a:solidFill>
                <a:latin typeface="Arial" panose="020B0604020202020204" pitchFamily="34" charset="0"/>
                <a:cs typeface="Arial" panose="020B0604020202020204" pitchFamily="34" charset="0"/>
              </a:rPr>
              <a:t>Virut HIV xâm nhập vào tế bào chủ như thế nào?</a:t>
            </a:r>
          </a:p>
        </p:txBody>
      </p:sp>
      <p:grpSp>
        <p:nvGrpSpPr>
          <p:cNvPr id="2" name="Group 12"/>
          <p:cNvGrpSpPr>
            <a:grpSpLocks/>
          </p:cNvGrpSpPr>
          <p:nvPr/>
        </p:nvGrpSpPr>
        <p:grpSpPr bwMode="auto">
          <a:xfrm>
            <a:off x="1524000" y="895350"/>
            <a:ext cx="6096000" cy="5715000"/>
            <a:chOff x="960" y="480"/>
            <a:chExt cx="3840" cy="3600"/>
          </a:xfrm>
        </p:grpSpPr>
        <p:pic>
          <p:nvPicPr>
            <p:cNvPr id="22554" name="Picture 4" descr="hiv_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480"/>
              <a:ext cx="3840" cy="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5" name="Text Box 11"/>
            <p:cNvSpPr txBox="1">
              <a:spLocks noChangeArrowheads="1"/>
            </p:cNvSpPr>
            <p:nvPr/>
          </p:nvSpPr>
          <p:spPr bwMode="auto">
            <a:xfrm>
              <a:off x="1056" y="3792"/>
              <a:ext cx="36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003300"/>
                  </a:solidFill>
                  <a:latin typeface="Arial" panose="020B0604020202020204" pitchFamily="34" charset="0"/>
                  <a:cs typeface="Arial" panose="020B0604020202020204" pitchFamily="34" charset="0"/>
                </a:rPr>
                <a:t>Sự xâm nhập của HIV vào tế bào chủ</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70"/>
                                        </p:tgtEl>
                                        <p:attrNameLst>
                                          <p:attrName>style.visibility</p:attrName>
                                        </p:attrNameLst>
                                      </p:cBhvr>
                                      <p:to>
                                        <p:strVal val="visible"/>
                                      </p:to>
                                    </p:set>
                                    <p:animEffect transition="in" filter="checkerboard(across)">
                                      <p:cBhvr>
                                        <p:cTn id="7" dur="500"/>
                                        <p:tgtEl>
                                          <p:spTgt spid="40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228600" y="0"/>
            <a:ext cx="586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0000"/>
                </a:solidFill>
              </a:rPr>
              <a:t>b. Con </a:t>
            </a:r>
            <a:r>
              <a:rPr lang="en-US" sz="2800" b="1" dirty="0" err="1">
                <a:solidFill>
                  <a:srgbClr val="FF0000"/>
                </a:solidFill>
              </a:rPr>
              <a:t>đường</a:t>
            </a:r>
            <a:r>
              <a:rPr lang="en-US" sz="2800" b="1" dirty="0">
                <a:solidFill>
                  <a:srgbClr val="FF0000"/>
                </a:solidFill>
              </a:rPr>
              <a:t> </a:t>
            </a:r>
            <a:r>
              <a:rPr lang="en-US" sz="2800" b="1" dirty="0" err="1">
                <a:solidFill>
                  <a:srgbClr val="FF0000"/>
                </a:solidFill>
              </a:rPr>
              <a:t>lây</a:t>
            </a:r>
            <a:r>
              <a:rPr lang="en-US" sz="2800" b="1" dirty="0">
                <a:solidFill>
                  <a:srgbClr val="FF0000"/>
                </a:solidFill>
              </a:rPr>
              <a:t> </a:t>
            </a:r>
            <a:r>
              <a:rPr lang="en-US" sz="2800" b="1" dirty="0" err="1">
                <a:solidFill>
                  <a:srgbClr val="FF0000"/>
                </a:solidFill>
              </a:rPr>
              <a:t>nhiễm</a:t>
            </a:r>
            <a:endParaRPr lang="en-US" sz="2800" b="1" dirty="0">
              <a:solidFill>
                <a:srgbClr val="FF0000"/>
              </a:solidFill>
            </a:endParaRPr>
          </a:p>
        </p:txBody>
      </p:sp>
      <p:sp>
        <p:nvSpPr>
          <p:cNvPr id="41988" name="Text Box 4"/>
          <p:cNvSpPr txBox="1">
            <a:spLocks noChangeArrowheads="1"/>
          </p:cNvSpPr>
          <p:nvPr/>
        </p:nvSpPr>
        <p:spPr bwMode="auto">
          <a:xfrm>
            <a:off x="381000" y="609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err="1">
                <a:solidFill>
                  <a:srgbClr val="660066"/>
                </a:solidFill>
                <a:latin typeface="Arial" panose="020B0604020202020204" pitchFamily="34" charset="0"/>
                <a:cs typeface="Arial" panose="020B0604020202020204" pitchFamily="34" charset="0"/>
              </a:rPr>
              <a:t>Virut</a:t>
            </a:r>
            <a:r>
              <a:rPr lang="en-US" b="1" dirty="0">
                <a:solidFill>
                  <a:srgbClr val="660066"/>
                </a:solidFill>
                <a:latin typeface="Arial" panose="020B0604020202020204" pitchFamily="34" charset="0"/>
                <a:cs typeface="Arial" panose="020B0604020202020204" pitchFamily="34" charset="0"/>
              </a:rPr>
              <a:t> HIV </a:t>
            </a:r>
            <a:r>
              <a:rPr lang="en-US" b="1" dirty="0" err="1">
                <a:solidFill>
                  <a:srgbClr val="660066"/>
                </a:solidFill>
                <a:latin typeface="Arial" panose="020B0604020202020204" pitchFamily="34" charset="0"/>
                <a:cs typeface="Arial" panose="020B0604020202020204" pitchFamily="34" charset="0"/>
              </a:rPr>
              <a:t>lây</a:t>
            </a:r>
            <a:r>
              <a:rPr lang="en-US" b="1" dirty="0">
                <a:solidFill>
                  <a:srgbClr val="660066"/>
                </a:solidFill>
                <a:latin typeface="Arial" panose="020B0604020202020204" pitchFamily="34" charset="0"/>
                <a:cs typeface="Arial" panose="020B0604020202020204" pitchFamily="34" charset="0"/>
              </a:rPr>
              <a:t> </a:t>
            </a:r>
            <a:r>
              <a:rPr lang="en-US" b="1" dirty="0" err="1">
                <a:solidFill>
                  <a:srgbClr val="660066"/>
                </a:solidFill>
                <a:latin typeface="Arial" panose="020B0604020202020204" pitchFamily="34" charset="0"/>
                <a:cs typeface="Arial" panose="020B0604020202020204" pitchFamily="34" charset="0"/>
              </a:rPr>
              <a:t>nhiễm</a:t>
            </a:r>
            <a:r>
              <a:rPr lang="en-US" b="1" dirty="0">
                <a:solidFill>
                  <a:srgbClr val="660066"/>
                </a:solidFill>
                <a:latin typeface="Arial" panose="020B0604020202020204" pitchFamily="34" charset="0"/>
                <a:cs typeface="Arial" panose="020B0604020202020204" pitchFamily="34" charset="0"/>
              </a:rPr>
              <a:t> qua </a:t>
            </a:r>
            <a:r>
              <a:rPr lang="en-US" b="1" dirty="0" err="1">
                <a:solidFill>
                  <a:srgbClr val="660066"/>
                </a:solidFill>
                <a:latin typeface="Arial" panose="020B0604020202020204" pitchFamily="34" charset="0"/>
                <a:cs typeface="Arial" panose="020B0604020202020204" pitchFamily="34" charset="0"/>
              </a:rPr>
              <a:t>những</a:t>
            </a:r>
            <a:r>
              <a:rPr lang="en-US" b="1" dirty="0">
                <a:solidFill>
                  <a:srgbClr val="660066"/>
                </a:solidFill>
                <a:latin typeface="Arial" panose="020B0604020202020204" pitchFamily="34" charset="0"/>
                <a:cs typeface="Arial" panose="020B0604020202020204" pitchFamily="34" charset="0"/>
              </a:rPr>
              <a:t> con </a:t>
            </a:r>
            <a:r>
              <a:rPr lang="en-US" b="1" dirty="0" err="1">
                <a:solidFill>
                  <a:srgbClr val="660066"/>
                </a:solidFill>
                <a:latin typeface="Arial" panose="020B0604020202020204" pitchFamily="34" charset="0"/>
                <a:cs typeface="Arial" panose="020B0604020202020204" pitchFamily="34" charset="0"/>
              </a:rPr>
              <a:t>đường</a:t>
            </a:r>
            <a:r>
              <a:rPr lang="en-US" b="1" dirty="0">
                <a:solidFill>
                  <a:srgbClr val="660066"/>
                </a:solidFill>
                <a:latin typeface="Arial" panose="020B0604020202020204" pitchFamily="34" charset="0"/>
                <a:cs typeface="Arial" panose="020B0604020202020204" pitchFamily="34" charset="0"/>
              </a:rPr>
              <a:t> </a:t>
            </a:r>
            <a:r>
              <a:rPr lang="en-US" b="1" dirty="0" err="1">
                <a:solidFill>
                  <a:srgbClr val="660066"/>
                </a:solidFill>
                <a:latin typeface="Arial" panose="020B0604020202020204" pitchFamily="34" charset="0"/>
                <a:cs typeface="Arial" panose="020B0604020202020204" pitchFamily="34" charset="0"/>
              </a:rPr>
              <a:t>nào</a:t>
            </a:r>
            <a:r>
              <a:rPr lang="en-US" b="1" dirty="0">
                <a:solidFill>
                  <a:srgbClr val="660066"/>
                </a:solidFill>
                <a:latin typeface="Arial" panose="020B0604020202020204" pitchFamily="34" charset="0"/>
                <a:cs typeface="Arial" panose="020B0604020202020204" pitchFamily="34" charset="0"/>
              </a:rPr>
              <a:t>?</a:t>
            </a:r>
          </a:p>
        </p:txBody>
      </p:sp>
      <p:grpSp>
        <p:nvGrpSpPr>
          <p:cNvPr id="2" name="Group 11"/>
          <p:cNvGrpSpPr>
            <a:grpSpLocks/>
          </p:cNvGrpSpPr>
          <p:nvPr/>
        </p:nvGrpSpPr>
        <p:grpSpPr bwMode="auto">
          <a:xfrm>
            <a:off x="609600" y="1676400"/>
            <a:ext cx="7620000" cy="2803525"/>
            <a:chOff x="240" y="624"/>
            <a:chExt cx="4800" cy="1766"/>
          </a:xfrm>
        </p:grpSpPr>
        <p:pic>
          <p:nvPicPr>
            <p:cNvPr id="430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624"/>
              <a:ext cx="1144"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 y="624"/>
              <a:ext cx="1134"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 y="624"/>
              <a:ext cx="1169"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Text Box 8"/>
            <p:cNvSpPr txBox="1">
              <a:spLocks noChangeArrowheads="1"/>
            </p:cNvSpPr>
            <p:nvPr/>
          </p:nvSpPr>
          <p:spPr bwMode="auto">
            <a:xfrm>
              <a:off x="240" y="1948"/>
              <a:ext cx="134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2000" b="1">
                  <a:solidFill>
                    <a:srgbClr val="003300"/>
                  </a:solidFill>
                  <a:latin typeface="Arial" panose="020B0604020202020204" pitchFamily="34" charset="0"/>
                  <a:cs typeface="Arial" panose="020B0604020202020204" pitchFamily="34" charset="0"/>
                </a:rPr>
                <a:t>Tình dục không an toàn</a:t>
              </a:r>
            </a:p>
          </p:txBody>
        </p:sp>
        <p:sp>
          <p:nvSpPr>
            <p:cNvPr id="43022" name="Text Box 9"/>
            <p:cNvSpPr txBox="1">
              <a:spLocks noChangeArrowheads="1"/>
            </p:cNvSpPr>
            <p:nvPr/>
          </p:nvSpPr>
          <p:spPr bwMode="auto">
            <a:xfrm>
              <a:off x="2160" y="1968"/>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2000" b="1">
                  <a:solidFill>
                    <a:srgbClr val="003300"/>
                  </a:solidFill>
                  <a:latin typeface="Arial" panose="020B0604020202020204" pitchFamily="34" charset="0"/>
                  <a:cs typeface="Arial" panose="020B0604020202020204" pitchFamily="34" charset="0"/>
                </a:rPr>
                <a:t>Mẹ </a:t>
              </a:r>
              <a:r>
                <a:rPr lang="en-US" b="1">
                  <a:solidFill>
                    <a:srgbClr val="003300"/>
                  </a:solidFill>
                  <a:cs typeface="Arial" panose="020B0604020202020204" pitchFamily="34" charset="0"/>
                </a:rPr>
                <a:t>→</a:t>
              </a:r>
              <a:r>
                <a:rPr lang="en-US" sz="2000" b="1">
                  <a:solidFill>
                    <a:srgbClr val="003300"/>
                  </a:solidFill>
                  <a:cs typeface="Arial" panose="020B0604020202020204" pitchFamily="34" charset="0"/>
                </a:rPr>
                <a:t> con</a:t>
              </a:r>
              <a:endParaRPr lang="en-US" sz="2000" b="1">
                <a:solidFill>
                  <a:srgbClr val="003300"/>
                </a:solidFill>
                <a:cs typeface="Times New Roman" panose="02020603050405020304" pitchFamily="18" charset="0"/>
              </a:endParaRPr>
            </a:p>
          </p:txBody>
        </p:sp>
        <p:sp>
          <p:nvSpPr>
            <p:cNvPr id="43023" name="Text Box 10"/>
            <p:cNvSpPr txBox="1">
              <a:spLocks noChangeArrowheads="1"/>
            </p:cNvSpPr>
            <p:nvPr/>
          </p:nvSpPr>
          <p:spPr bwMode="auto">
            <a:xfrm>
              <a:off x="3888" y="1968"/>
              <a:ext cx="10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2000" b="1">
                  <a:solidFill>
                    <a:srgbClr val="003300"/>
                  </a:solidFill>
                  <a:latin typeface="Arial" panose="020B0604020202020204" pitchFamily="34" charset="0"/>
                  <a:cs typeface="Arial" panose="020B0604020202020204" pitchFamily="34" charset="0"/>
                </a:rPr>
                <a:t>Đường máu</a:t>
              </a:r>
            </a:p>
          </p:txBody>
        </p:sp>
      </p:grpSp>
      <p:sp>
        <p:nvSpPr>
          <p:cNvPr id="43025" name="AutoShape 17"/>
          <p:cNvSpPr>
            <a:spLocks noChangeArrowheads="1"/>
          </p:cNvSpPr>
          <p:nvPr/>
        </p:nvSpPr>
        <p:spPr bwMode="auto">
          <a:xfrm>
            <a:off x="304800" y="4648200"/>
            <a:ext cx="1219200" cy="304800"/>
          </a:xfrm>
          <a:prstGeom prst="notchedRightArrow">
            <a:avLst>
              <a:gd name="adj1" fmla="val 50000"/>
              <a:gd name="adj2" fmla="val 1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6" name="Text Box 18"/>
          <p:cNvSpPr txBox="1">
            <a:spLocks noChangeArrowheads="1"/>
          </p:cNvSpPr>
          <p:nvPr/>
        </p:nvSpPr>
        <p:spPr bwMode="auto">
          <a:xfrm>
            <a:off x="1676400" y="45720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00"/>
                </a:solidFill>
              </a:rPr>
              <a:t>Biện pháp phòng bệnh?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diamond(in)">
                                      <p:cBhvr>
                                        <p:cTn id="7" dur="5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025"/>
                                        </p:tgtEl>
                                        <p:attrNameLst>
                                          <p:attrName>style.visibility</p:attrName>
                                        </p:attrNameLst>
                                      </p:cBhvr>
                                      <p:to>
                                        <p:strVal val="visible"/>
                                      </p:to>
                                    </p:set>
                                    <p:animEffect transition="in" filter="box(in)">
                                      <p:cBhvr>
                                        <p:cTn id="17" dur="500"/>
                                        <p:tgtEl>
                                          <p:spTgt spid="430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3026"/>
                                        </p:tgtEl>
                                        <p:attrNameLst>
                                          <p:attrName>style.visibility</p:attrName>
                                        </p:attrNameLst>
                                      </p:cBhvr>
                                      <p:to>
                                        <p:strVal val="visible"/>
                                      </p:to>
                                    </p:set>
                                    <p:animEffect transition="in" filter="box(in)">
                                      <p:cBhvr>
                                        <p:cTn id="22" dur="500"/>
                                        <p:tgtEl>
                                          <p:spTgt spid="4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3025" grpId="0" animBg="1"/>
      <p:bldP spid="430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fld id="{59C17531-D488-49DB-9BAB-D47130707761}" type="datetime1">
              <a:rPr lang="en-US"/>
              <a:pPr>
                <a:defRPr/>
              </a:pPr>
              <a:t>11/27/2020</a:t>
            </a:fld>
            <a:endParaRPr lang="en-US"/>
          </a:p>
        </p:txBody>
      </p:sp>
      <p:sp>
        <p:nvSpPr>
          <p:cNvPr id="10"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0AB1BCE-8099-47C9-8014-98E2032A0FB2}" type="slidenum">
              <a:rPr lang="en-US" sz="1400">
                <a:latin typeface="Arial" panose="020B0604020202020204" pitchFamily="34" charset="0"/>
              </a:rPr>
              <a:pPr eaLnBrk="1" hangingPunct="1"/>
              <a:t>25</a:t>
            </a:fld>
            <a:endParaRPr lang="en-US" sz="1400">
              <a:latin typeface="Arial" panose="020B0604020202020204" pitchFamily="34" charset="0"/>
            </a:endParaRPr>
          </a:p>
        </p:txBody>
      </p:sp>
      <p:sp>
        <p:nvSpPr>
          <p:cNvPr id="27650" name="Rectangle 2"/>
          <p:cNvSpPr>
            <a:spLocks noChangeArrowheads="1"/>
          </p:cNvSpPr>
          <p:nvPr/>
        </p:nvSpPr>
        <p:spPr bwMode="auto">
          <a:xfrm>
            <a:off x="755650" y="679450"/>
            <a:ext cx="7777163"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endParaRPr kumimoji="1" lang="en-US" sz="2800">
              <a:solidFill>
                <a:schemeClr val="accent2"/>
              </a:solidFill>
            </a:endParaRPr>
          </a:p>
          <a:p>
            <a:pPr algn="just" eaLnBrk="1" hangingPunct="1"/>
            <a:r>
              <a:rPr kumimoji="1" lang="vi-VN" sz="2800">
                <a:solidFill>
                  <a:schemeClr val="accent2"/>
                </a:solidFill>
              </a:rPr>
              <a:t>·   </a:t>
            </a:r>
            <a:r>
              <a:rPr kumimoji="1" lang="en-US" sz="2800">
                <a:solidFill>
                  <a:schemeClr val="accent2"/>
                </a:solidFill>
              </a:rPr>
              <a:t>-</a:t>
            </a:r>
            <a:r>
              <a:rPr kumimoji="1" lang="vi-VN" sz="2800" b="1">
                <a:solidFill>
                  <a:schemeClr val="accent2"/>
                </a:solidFill>
              </a:rPr>
              <a:t>   </a:t>
            </a:r>
            <a:r>
              <a:rPr kumimoji="1" lang="vi-VN" sz="2800" b="1">
                <a:solidFill>
                  <a:schemeClr val="hlink"/>
                </a:solidFill>
              </a:rPr>
              <a:t>Không dùng chung kim, ống chích, dụng cụ châm chích, rạch da, nếu chưa được khử trùng đúng cách </a:t>
            </a:r>
            <a:endParaRPr kumimoji="1" lang="en-US" sz="2800" b="1">
              <a:solidFill>
                <a:schemeClr val="hlink"/>
              </a:solidFill>
            </a:endParaRPr>
          </a:p>
          <a:p>
            <a:pPr algn="just" eaLnBrk="1" hangingPunct="1"/>
            <a:r>
              <a:rPr kumimoji="1" lang="vi-VN" sz="2800" b="1">
                <a:solidFill>
                  <a:schemeClr val="accent2"/>
                </a:solidFill>
              </a:rPr>
              <a:t>·    </a:t>
            </a:r>
            <a:r>
              <a:rPr kumimoji="1" lang="en-US" sz="2800" b="1">
                <a:solidFill>
                  <a:schemeClr val="accent2"/>
                </a:solidFill>
              </a:rPr>
              <a:t>-</a:t>
            </a:r>
            <a:r>
              <a:rPr kumimoji="1" lang="vi-VN" sz="2800" b="1">
                <a:solidFill>
                  <a:schemeClr val="accent2"/>
                </a:solidFill>
              </a:rPr>
              <a:t>  Chỉ nên truyền máu</a:t>
            </a:r>
            <a:r>
              <a:rPr kumimoji="1" lang="en-US" sz="2800" b="1">
                <a:solidFill>
                  <a:schemeClr val="accent2"/>
                </a:solidFill>
              </a:rPr>
              <a:t>, ghép tạng</a:t>
            </a:r>
            <a:r>
              <a:rPr kumimoji="1" lang="vi-VN" sz="2800" b="1">
                <a:solidFill>
                  <a:schemeClr val="accent2"/>
                </a:solidFill>
              </a:rPr>
              <a:t> đã được kiểm tra HIV (ngành y tế chịu trách nhiệm). </a:t>
            </a:r>
            <a:endParaRPr kumimoji="1" lang="en-US" sz="2800" b="1">
              <a:solidFill>
                <a:schemeClr val="accent2"/>
              </a:solidFill>
            </a:endParaRPr>
          </a:p>
          <a:p>
            <a:pPr algn="just" eaLnBrk="1" hangingPunct="1"/>
            <a:r>
              <a:rPr kumimoji="1" lang="vi-VN" sz="2800" b="1">
                <a:solidFill>
                  <a:schemeClr val="accent2"/>
                </a:solidFill>
              </a:rPr>
              <a:t>·    </a:t>
            </a:r>
            <a:r>
              <a:rPr kumimoji="1" lang="en-US" sz="2800" b="1">
                <a:solidFill>
                  <a:schemeClr val="accent2"/>
                </a:solidFill>
              </a:rPr>
              <a:t>-</a:t>
            </a:r>
            <a:r>
              <a:rPr kumimoji="1" lang="vi-VN" sz="2800" b="1">
                <a:solidFill>
                  <a:schemeClr val="accent2"/>
                </a:solidFill>
              </a:rPr>
              <a:t>  </a:t>
            </a:r>
            <a:r>
              <a:rPr kumimoji="1" lang="vi-VN" sz="2800" b="1">
                <a:solidFill>
                  <a:srgbClr val="006600"/>
                </a:solidFill>
              </a:rPr>
              <a:t>Không quan hệ bừa bãi tình dục với người mãi dâm, đồng tình luyến ái hoặc quan hệ nhiều bạn tình. Nên chung thủy một vợ một chồng. </a:t>
            </a:r>
            <a:endParaRPr kumimoji="1" lang="en-US" sz="2800" b="1">
              <a:solidFill>
                <a:srgbClr val="006600"/>
              </a:solidFill>
            </a:endParaRPr>
          </a:p>
          <a:p>
            <a:pPr algn="just" eaLnBrk="1" hangingPunct="1"/>
            <a:r>
              <a:rPr kumimoji="1" lang="vi-VN" sz="2800" b="1">
                <a:solidFill>
                  <a:schemeClr val="accent2"/>
                </a:solidFill>
              </a:rPr>
              <a:t>·     </a:t>
            </a:r>
            <a:r>
              <a:rPr kumimoji="1" lang="en-US" sz="2800" b="1">
                <a:solidFill>
                  <a:schemeClr val="accent2"/>
                </a:solidFill>
              </a:rPr>
              <a:t>-</a:t>
            </a:r>
            <a:r>
              <a:rPr kumimoji="1" lang="vi-VN" sz="2800" b="1">
                <a:solidFill>
                  <a:schemeClr val="accent2"/>
                </a:solidFill>
              </a:rPr>
              <a:t> </a:t>
            </a:r>
            <a:r>
              <a:rPr kumimoji="1" lang="vi-VN" sz="2800" b="1">
                <a:solidFill>
                  <a:srgbClr val="800080"/>
                </a:solidFill>
              </a:rPr>
              <a:t>Sử dụng bao cao su đúng cách để ngăn ngừa bệnh AIDS lây qua đường tình dục</a:t>
            </a:r>
            <a:r>
              <a:rPr kumimoji="1" lang="vi-VN" sz="2800" b="1">
                <a:solidFill>
                  <a:schemeClr val="accent2"/>
                </a:solidFill>
              </a:rPr>
              <a:t>. </a:t>
            </a:r>
            <a:endParaRPr kumimoji="1" lang="en-US" sz="2800" b="1">
              <a:solidFill>
                <a:schemeClr val="accent2"/>
              </a:solidFill>
            </a:endParaRPr>
          </a:p>
          <a:p>
            <a:pPr algn="just" eaLnBrk="1" hangingPunct="1"/>
            <a:r>
              <a:rPr kumimoji="1" lang="vi-VN" sz="2800" b="1">
                <a:solidFill>
                  <a:schemeClr val="accent2"/>
                </a:solidFill>
              </a:rPr>
              <a:t>·     </a:t>
            </a:r>
            <a:r>
              <a:rPr kumimoji="1" lang="en-US" sz="2800" b="1">
                <a:solidFill>
                  <a:schemeClr val="accent2"/>
                </a:solidFill>
              </a:rPr>
              <a:t>-</a:t>
            </a:r>
            <a:r>
              <a:rPr kumimoji="1" lang="vi-VN" sz="2800" b="1">
                <a:solidFill>
                  <a:schemeClr val="accent2"/>
                </a:solidFill>
              </a:rPr>
              <a:t> </a:t>
            </a:r>
            <a:r>
              <a:rPr kumimoji="1" lang="vi-VN" sz="2800" b="1">
                <a:solidFill>
                  <a:srgbClr val="CC0000"/>
                </a:solidFill>
              </a:rPr>
              <a:t>Phụ nữ nhiễm HIV không nên có thai. </a:t>
            </a:r>
          </a:p>
        </p:txBody>
      </p:sp>
      <p:sp>
        <p:nvSpPr>
          <p:cNvPr id="23557" name="Rectangle 3"/>
          <p:cNvSpPr>
            <a:spLocks noChangeArrowheads="1"/>
          </p:cNvSpPr>
          <p:nvPr/>
        </p:nvSpPr>
        <p:spPr bwMode="auto">
          <a:xfrm>
            <a:off x="755650" y="260350"/>
            <a:ext cx="70215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sz="3600" b="1" dirty="0" err="1">
                <a:solidFill>
                  <a:srgbClr val="FF0000"/>
                </a:solidFill>
              </a:rPr>
              <a:t>c.Biện</a:t>
            </a:r>
            <a:r>
              <a:rPr kumimoji="1" lang="en-US" sz="3600" b="1" dirty="0">
                <a:solidFill>
                  <a:srgbClr val="FF0000"/>
                </a:solidFill>
              </a:rPr>
              <a:t> </a:t>
            </a:r>
            <a:r>
              <a:rPr kumimoji="1" lang="en-US" sz="3600" b="1" dirty="0" err="1">
                <a:solidFill>
                  <a:srgbClr val="FF0000"/>
                </a:solidFill>
              </a:rPr>
              <a:t>pháp</a:t>
            </a:r>
            <a:r>
              <a:rPr kumimoji="1" lang="en-US" sz="3600" b="1" dirty="0">
                <a:solidFill>
                  <a:srgbClr val="FF0000"/>
                </a:solidFill>
              </a:rPr>
              <a:t> </a:t>
            </a:r>
            <a:r>
              <a:rPr kumimoji="1" lang="en-US" sz="3600" b="1" dirty="0" err="1">
                <a:solidFill>
                  <a:srgbClr val="FF0000"/>
                </a:solidFill>
              </a:rPr>
              <a:t>phòng</a:t>
            </a:r>
            <a:r>
              <a:rPr kumimoji="1" lang="en-US" sz="3600" b="1" dirty="0">
                <a:solidFill>
                  <a:srgbClr val="FF0000"/>
                </a:solidFill>
              </a:rPr>
              <a:t> </a:t>
            </a:r>
            <a:r>
              <a:rPr kumimoji="1" lang="en-US" sz="3600" b="1" dirty="0" err="1">
                <a:solidFill>
                  <a:srgbClr val="FF0000"/>
                </a:solidFill>
              </a:rPr>
              <a:t>bệnh</a:t>
            </a:r>
            <a:endParaRPr kumimoji="1" lang="en-US" sz="3600" b="1" dirty="0">
              <a:solidFill>
                <a:srgbClr val="FF0000"/>
              </a:solidFill>
            </a:endParaRPr>
          </a:p>
          <a:p>
            <a:pPr eaLnBrk="1" hangingPunct="1"/>
            <a:endParaRPr kumimoji="1" lang="vi-VN" sz="3600" b="1" dirty="0">
              <a:solidFill>
                <a:srgbClr val="FF0000"/>
              </a:solidFill>
            </a:endParaRPr>
          </a:p>
        </p:txBody>
      </p:sp>
      <p:pic>
        <p:nvPicPr>
          <p:cNvPr id="23558" name="Picture 4" descr="elephantbkshe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5" descr="elephantbkshe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49053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6" descr="elephantbkshe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7" descr="elephantbkshe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9663" y="228600"/>
            <a:ext cx="490537"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animEffect transition="in" filter="diamond(in)">
                                      <p:cBhvr>
                                        <p:cTn id="7" dur="2000"/>
                                        <p:tgtEl>
                                          <p:spTgt spid="276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7650">
                                            <p:txEl>
                                              <p:pRg st="2" end="2"/>
                                            </p:txEl>
                                          </p:spTgt>
                                        </p:tgtEl>
                                        <p:attrNameLst>
                                          <p:attrName>style.visibility</p:attrName>
                                        </p:attrNameLst>
                                      </p:cBhvr>
                                      <p:to>
                                        <p:strVal val="visible"/>
                                      </p:to>
                                    </p:set>
                                    <p:animEffect transition="in" filter="diamond(in)">
                                      <p:cBhvr>
                                        <p:cTn id="12" dur="2000"/>
                                        <p:tgtEl>
                                          <p:spTgt spid="276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7650">
                                            <p:txEl>
                                              <p:pRg st="3" end="3"/>
                                            </p:txEl>
                                          </p:spTgt>
                                        </p:tgtEl>
                                        <p:attrNameLst>
                                          <p:attrName>style.visibility</p:attrName>
                                        </p:attrNameLst>
                                      </p:cBhvr>
                                      <p:to>
                                        <p:strVal val="visible"/>
                                      </p:to>
                                    </p:set>
                                    <p:animEffect transition="in" filter="diamond(in)">
                                      <p:cBhvr>
                                        <p:cTn id="17" dur="2000"/>
                                        <p:tgtEl>
                                          <p:spTgt spid="276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27650">
                                            <p:txEl>
                                              <p:pRg st="4" end="4"/>
                                            </p:txEl>
                                          </p:spTgt>
                                        </p:tgtEl>
                                        <p:attrNameLst>
                                          <p:attrName>style.visibility</p:attrName>
                                        </p:attrNameLst>
                                      </p:cBhvr>
                                      <p:to>
                                        <p:strVal val="visible"/>
                                      </p:to>
                                    </p:set>
                                    <p:animEffect transition="in" filter="diamond(in)">
                                      <p:cBhvr>
                                        <p:cTn id="22" dur="2000"/>
                                        <p:tgtEl>
                                          <p:spTgt spid="2765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27650">
                                            <p:txEl>
                                              <p:pRg st="5" end="5"/>
                                            </p:txEl>
                                          </p:spTgt>
                                        </p:tgtEl>
                                        <p:attrNameLst>
                                          <p:attrName>style.visibility</p:attrName>
                                        </p:attrNameLst>
                                      </p:cBhvr>
                                      <p:to>
                                        <p:strVal val="visible"/>
                                      </p:to>
                                    </p:set>
                                    <p:animEffect transition="in" filter="diamond(in)">
                                      <p:cBhvr>
                                        <p:cTn id="27" dur="2000"/>
                                        <p:tgtEl>
                                          <p:spTgt spid="276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Khun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1524000" y="2514600"/>
            <a:ext cx="55578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kumimoji="1" lang="en-US" sz="3200" b="1">
                <a:solidFill>
                  <a:srgbClr val="CC0000"/>
                </a:solidFill>
              </a:rPr>
              <a:t>7. Là học sinh em thấy mình có trách nhiệm gì trong việc đẩy lùi bệnh dịch ,</a:t>
            </a:r>
            <a:r>
              <a:rPr kumimoji="1" lang="en-US" sz="3200" b="1">
                <a:solidFill>
                  <a:srgbClr val="FF0000"/>
                </a:solidFill>
              </a:rPr>
              <a:t>bảo vệ vốn gen của loài người?</a:t>
            </a:r>
          </a:p>
          <a:p>
            <a:pPr algn="ctr" eaLnBrk="1" hangingPunct="1"/>
            <a:r>
              <a:rPr kumimoji="1" lang="en-US" sz="3600">
                <a:solidFill>
                  <a:srgbClr val="CC0000"/>
                </a:solidFill>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NOUVFLWR"/>
          <p:cNvPicPr>
            <a:picLocks noChangeAspect="1" noChangeArrowheads="1"/>
          </p:cNvPicPr>
          <p:nvPr/>
        </p:nvPicPr>
        <p:blipFill>
          <a:blip r:embed="rId2" cstate="print"/>
          <a:srcRect/>
          <a:stretch>
            <a:fillRect/>
          </a:stretch>
        </p:blipFill>
        <p:spPr bwMode="auto">
          <a:xfrm>
            <a:off x="0" y="0"/>
            <a:ext cx="9144000" cy="6858000"/>
          </a:xfrm>
          <a:prstGeom prst="rect">
            <a:avLst/>
          </a:prstGeom>
          <a:blipFill dpi="0" rotWithShape="1">
            <a:blip r:embed="rId3" cstate="print"/>
            <a:srcRect/>
            <a:stretch>
              <a:fillRect b="-45359"/>
            </a:stretch>
          </a:blipFill>
          <a:ln w="9525">
            <a:noFill/>
            <a:miter lim="800000"/>
            <a:headEnd/>
            <a:tailEnd/>
          </a:ln>
        </p:spPr>
      </p:pic>
      <p:sp>
        <p:nvSpPr>
          <p:cNvPr id="29699" name="Rectangle 3"/>
          <p:cNvSpPr>
            <a:spLocks noChangeArrowheads="1"/>
          </p:cNvSpPr>
          <p:nvPr/>
        </p:nvSpPr>
        <p:spPr bwMode="auto">
          <a:xfrm>
            <a:off x="1600200" y="1235075"/>
            <a:ext cx="6705600" cy="4446588"/>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Char char="-"/>
            </a:pPr>
            <a:r>
              <a:rPr kumimoji="1" lang="en-US" sz="3200">
                <a:solidFill>
                  <a:srgbClr val="CC0000"/>
                </a:solidFill>
                <a:latin typeface="Arial Narrow" panose="020B0606020202030204" pitchFamily="34" charset="0"/>
              </a:rPr>
              <a:t>Hiểu để bản thân và người thân không bị nhiễm HIV.</a:t>
            </a:r>
          </a:p>
          <a:p>
            <a:pPr algn="just" eaLnBrk="1" hangingPunct="1">
              <a:buFontTx/>
              <a:buChar char="-"/>
            </a:pPr>
            <a:r>
              <a:rPr kumimoji="1" lang="en-US" sz="3200">
                <a:solidFill>
                  <a:srgbClr val="CC0000"/>
                </a:solidFill>
                <a:latin typeface="Arial Narrow" panose="020B0606020202030204" pitchFamily="34" charset="0"/>
              </a:rPr>
              <a:t> Có lối sống lành mạnh, tránh xa các tệ nạn xã </a:t>
            </a:r>
            <a:r>
              <a:rPr kumimoji="1" lang="en-US" sz="3200">
                <a:solidFill>
                  <a:srgbClr val="FF0000"/>
                </a:solidFill>
                <a:latin typeface="Arial Narrow" panose="020B0606020202030204" pitchFamily="34" charset="0"/>
              </a:rPr>
              <a:t>hội,c</a:t>
            </a:r>
            <a:r>
              <a:rPr kumimoji="1" lang="en-US" sz="3200">
                <a:solidFill>
                  <a:srgbClr val="FF0000"/>
                </a:solidFill>
              </a:rPr>
              <a:t>ó ý thức bảo vệ môi trường</a:t>
            </a:r>
            <a:endParaRPr kumimoji="1" lang="en-US" sz="3200">
              <a:solidFill>
                <a:srgbClr val="FF0000"/>
              </a:solidFill>
              <a:latin typeface="Arial Narrow" panose="020B0606020202030204" pitchFamily="34" charset="0"/>
            </a:endParaRPr>
          </a:p>
          <a:p>
            <a:pPr algn="just" eaLnBrk="1" hangingPunct="1">
              <a:buFontTx/>
              <a:buChar char="-"/>
            </a:pPr>
            <a:r>
              <a:rPr kumimoji="1" lang="en-US" sz="3200">
                <a:solidFill>
                  <a:srgbClr val="CC0000"/>
                </a:solidFill>
                <a:latin typeface="Arial Narrow" panose="020B0606020202030204" pitchFamily="34" charset="0"/>
              </a:rPr>
              <a:t> Tránh phân biệt, kỳ thị với người bị bệnh….</a:t>
            </a:r>
          </a:p>
          <a:p>
            <a:pPr algn="just" eaLnBrk="1" hangingPunct="1"/>
            <a:r>
              <a:rPr kumimoji="1" lang="en-US" sz="3200">
                <a:solidFill>
                  <a:srgbClr val="CC0000"/>
                </a:solidFill>
                <a:latin typeface="Arial Narrow" panose="020B0606020202030204" pitchFamily="34" charset="0"/>
              </a:rPr>
              <a:t>-</a:t>
            </a:r>
            <a:r>
              <a:rPr kumimoji="1" lang="en-US" sz="3200">
                <a:solidFill>
                  <a:srgbClr val="FF0000"/>
                </a:solidFill>
                <a:latin typeface="Arial Narrow" panose="020B0606020202030204" pitchFamily="34" charset="0"/>
              </a:rPr>
              <a:t>C</a:t>
            </a:r>
            <a:r>
              <a:rPr kumimoji="1" lang="en-US" sz="3200">
                <a:solidFill>
                  <a:srgbClr val="FF0000"/>
                </a:solidFill>
              </a:rPr>
              <a:t>ó trách nhiệm tư vấn di truyền y học</a:t>
            </a:r>
          </a:p>
          <a:p>
            <a:pPr algn="just" eaLnBrk="1" hangingPunct="1"/>
            <a:r>
              <a:rPr kumimoji="1" lang="en-US" sz="3200">
                <a:solidFill>
                  <a:srgbClr val="FF0000"/>
                </a:solidFill>
              </a:rPr>
              <a:t>-</a:t>
            </a:r>
            <a:r>
              <a:rPr kumimoji="1" lang="en-US" sz="2800">
                <a:solidFill>
                  <a:srgbClr val="FF0000"/>
                </a:solidFill>
              </a:rPr>
              <a:t>Không kết hôn gần</a:t>
            </a:r>
            <a:endParaRPr kumimoji="1" lang="en-US" sz="2800">
              <a:solidFill>
                <a:srgbClr val="FF0000"/>
              </a:solidFill>
              <a:latin typeface="Arial Narrow" panose="020B0606020202030204" pitchFamily="34" charset="0"/>
            </a:endParaRPr>
          </a:p>
          <a:p>
            <a:pPr algn="just" eaLnBrk="1" hangingPunct="1">
              <a:buFontTx/>
              <a:buChar char="-"/>
            </a:pPr>
            <a:endParaRPr kumimoji="1" lang="en-US" sz="2800">
              <a:solidFill>
                <a:srgbClr val="FF0000"/>
              </a:solidFill>
              <a:latin typeface="Arial Narrow" panose="020B0606020202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checkerboard(across)">
                                      <p:cBhvr>
                                        <p:cTn id="7" dur="1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roc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35048">
            <a:off x="609600" y="304800"/>
            <a:ext cx="18288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Froc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206117">
            <a:off x="304007" y="1923256"/>
            <a:ext cx="182880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Froc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2824">
            <a:off x="2286000" y="304800"/>
            <a:ext cx="18288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Froc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502466">
            <a:off x="3962400" y="609600"/>
            <a:ext cx="18288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Froc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58504">
            <a:off x="3962400" y="1922463"/>
            <a:ext cx="182880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Froc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223895">
            <a:off x="3961607" y="3353594"/>
            <a:ext cx="182880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Froc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158513">
            <a:off x="2742407" y="4115594"/>
            <a:ext cx="182880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Froc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4375518">
            <a:off x="1370807" y="4115594"/>
            <a:ext cx="182880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Froc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523964">
            <a:off x="304007" y="3353594"/>
            <a:ext cx="1828800"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WordArt 11"/>
          <p:cNvSpPr>
            <a:spLocks noChangeArrowheads="1" noChangeShapeType="1" noTextEdit="1"/>
          </p:cNvSpPr>
          <p:nvPr/>
        </p:nvSpPr>
        <p:spPr bwMode="auto">
          <a:xfrm>
            <a:off x="533400" y="2743200"/>
            <a:ext cx="7848600" cy="3505200"/>
          </a:xfrm>
          <a:prstGeom prst="rect">
            <a:avLst/>
          </a:prstGeom>
        </p:spPr>
        <p:txBody>
          <a:bodyPr wrap="none" fromWordArt="1">
            <a:prstTxWarp prst="textDeflate">
              <a:avLst>
                <a:gd name="adj" fmla="val 26227"/>
              </a:avLst>
            </a:prstTxWarp>
          </a:bodyPr>
          <a:lstStyle/>
          <a:p>
            <a:pPr algn="ctr"/>
            <a:r>
              <a:rPr lang="vi-VN" sz="2800" kern="10">
                <a:ln w="57150" cap="rnd">
                  <a:solidFill>
                    <a:srgbClr val="FF0000"/>
                  </a:solidFill>
                  <a:prstDash val="sysDot"/>
                  <a:round/>
                  <a:headEnd/>
                  <a:tailEnd/>
                </a:ln>
                <a:solidFill>
                  <a:srgbClr val="FF0000"/>
                </a:solidFill>
                <a:cs typeface="Times New Roman" panose="02020603050405020304" pitchFamily="18" charset="0"/>
              </a:rPr>
              <a:t>Xin chân thành cảm ơn </a:t>
            </a:r>
          </a:p>
          <a:p>
            <a:pPr algn="ctr"/>
            <a:r>
              <a:rPr lang="vi-VN" sz="2800" kern="10">
                <a:ln w="57150" cap="rnd">
                  <a:solidFill>
                    <a:srgbClr val="FF0000"/>
                  </a:solidFill>
                  <a:prstDash val="sysDot"/>
                  <a:round/>
                  <a:headEnd/>
                  <a:tailEnd/>
                </a:ln>
                <a:solidFill>
                  <a:srgbClr val="FF0000"/>
                </a:solidFill>
                <a:cs typeface="Times New Roman" panose="02020603050405020304" pitchFamily="18" charset="0"/>
              </a:rPr>
              <a:t>các thầy cô và các em!</a:t>
            </a:r>
            <a:endParaRPr lang="en-US" sz="2800" kern="10">
              <a:ln w="57150" cap="rnd">
                <a:solidFill>
                  <a:srgbClr val="FF0000"/>
                </a:solidFill>
                <a:prstDash val="sysDot"/>
                <a:round/>
                <a:headEnd/>
                <a:tailEnd/>
              </a:ln>
              <a:solidFill>
                <a:srgbClr val="FF0000"/>
              </a:solidFill>
              <a:cs typeface="Times New Roman" panose="02020603050405020304" pitchFamily="18" charset="0"/>
            </a:endParaRPr>
          </a:p>
        </p:txBody>
      </p:sp>
      <p:pic>
        <p:nvPicPr>
          <p:cNvPr id="26636" name="Picture 12" descr="52461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57150"/>
            <a:ext cx="2971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3" descr="14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95725" y="5410200"/>
            <a:ext cx="1981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4" descr="690739pesbqr6dqw"/>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09800"/>
            <a:ext cx="28956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5" descr="x"/>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4384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533400" y="1600200"/>
            <a:ext cx="899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dirty="0">
                <a:solidFill>
                  <a:srgbClr val="FF0000"/>
                </a:solidFill>
              </a:rPr>
              <a:t>BẢO VỆ VỐN GEN CỦA LOÀI NGƯỜI VÀ MỘT SỐ </a:t>
            </a:r>
          </a:p>
          <a:p>
            <a:pPr eaLnBrk="1" hangingPunct="1"/>
            <a:r>
              <a:rPr lang="en-US" sz="2800" b="1" dirty="0">
                <a:solidFill>
                  <a:srgbClr val="FF0000"/>
                </a:solidFill>
              </a:rPr>
              <a:t>         VẤN ĐỀ XÃ HỘI CỦA DI TRUYỀN HỌC</a:t>
            </a:r>
          </a:p>
        </p:txBody>
      </p:sp>
      <p:grpSp>
        <p:nvGrpSpPr>
          <p:cNvPr id="2" name="Group 4"/>
          <p:cNvGrpSpPr>
            <a:grpSpLocks/>
          </p:cNvGrpSpPr>
          <p:nvPr/>
        </p:nvGrpSpPr>
        <p:grpSpPr bwMode="auto">
          <a:xfrm>
            <a:off x="914400" y="-152400"/>
            <a:ext cx="1981200" cy="1600200"/>
            <a:chOff x="48" y="1416"/>
            <a:chExt cx="2016" cy="1800"/>
          </a:xfrm>
        </p:grpSpPr>
        <p:pic>
          <p:nvPicPr>
            <p:cNvPr id="5128" name="Picture 5" descr="scan0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1416"/>
              <a:ext cx="2016"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6"/>
            <p:cNvSpPr txBox="1">
              <a:spLocks noChangeArrowheads="1"/>
            </p:cNvSpPr>
            <p:nvPr/>
          </p:nvSpPr>
          <p:spPr bwMode="auto">
            <a:xfrm>
              <a:off x="1297" y="2496"/>
              <a:ext cx="479"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sz="3200" b="1">
                <a:solidFill>
                  <a:srgbClr val="996600"/>
                </a:solidFill>
                <a:latin typeface="Arial" panose="020B0604020202020204" pitchFamily="34" charset="0"/>
              </a:endParaRPr>
            </a:p>
          </p:txBody>
        </p:sp>
      </p:grpSp>
      <p:sp>
        <p:nvSpPr>
          <p:cNvPr id="7177" name="Text Box 9"/>
          <p:cNvSpPr txBox="1">
            <a:spLocks noChangeArrowheads="1"/>
          </p:cNvSpPr>
          <p:nvPr/>
        </p:nvSpPr>
        <p:spPr bwMode="auto">
          <a:xfrm>
            <a:off x="2514600" y="3810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3600" b="1" dirty="0"/>
              <a:t>22:</a:t>
            </a:r>
          </a:p>
        </p:txBody>
      </p:sp>
      <p:pic>
        <p:nvPicPr>
          <p:cNvPr id="6149" name="Picture 5" descr="Crowdlow"/>
          <p:cNvPicPr>
            <a:picLocks noChangeAspect="1" noChangeArrowheads="1"/>
          </p:cNvPicPr>
          <p:nvPr/>
        </p:nvPicPr>
        <p:blipFill>
          <a:blip r:embed="rId3">
            <a:extLst>
              <a:ext uri="{28A0092B-C50C-407E-A947-70E740481C1C}">
                <a14:useLocalDpi xmlns:a14="http://schemas.microsoft.com/office/drawing/2010/main" val="0"/>
              </a:ext>
            </a:extLst>
          </a:blip>
          <a:srcRect r="13280" b="4854"/>
          <a:stretch>
            <a:fillRect/>
          </a:stretch>
        </p:blipFill>
        <p:spPr bwMode="auto">
          <a:xfrm>
            <a:off x="1828800" y="2667000"/>
            <a:ext cx="54102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177"/>
                                        </p:tgtEl>
                                        <p:attrNameLst>
                                          <p:attrName>style.visibility</p:attrName>
                                        </p:attrNameLst>
                                      </p:cBhvr>
                                      <p:to>
                                        <p:strVal val="visible"/>
                                      </p:to>
                                    </p:set>
                                    <p:animEffect transition="in" filter="diamond(in)">
                                      <p:cBhvr>
                                        <p:cTn id="10" dur="2000"/>
                                        <p:tgtEl>
                                          <p:spTgt spid="717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diamond(in)">
                                      <p:cBhvr>
                                        <p:cTn id="13" dur="2000"/>
                                        <p:tgtEl>
                                          <p:spTgt spid="71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6149"/>
                                        </p:tgtEl>
                                        <p:attrNameLst>
                                          <p:attrName>style.visibility</p:attrName>
                                        </p:attrNameLst>
                                      </p:cBhvr>
                                      <p:to>
                                        <p:strVal val="visible"/>
                                      </p:to>
                                    </p:set>
                                    <p:animEffect transition="in" filter="box(in)">
                                      <p:cBhvr>
                                        <p:cTn id="18"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533400" y="304800"/>
            <a:ext cx="6678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u="sng"/>
              <a:t>I.BẢO VỆ VỐN GEN CỦA LOÀI NGƯỜI</a:t>
            </a:r>
          </a:p>
        </p:txBody>
      </p:sp>
      <p:sp>
        <p:nvSpPr>
          <p:cNvPr id="10245" name="Text Box 5"/>
          <p:cNvSpPr txBox="1">
            <a:spLocks noChangeArrowheads="1"/>
          </p:cNvSpPr>
          <p:nvPr/>
        </p:nvSpPr>
        <p:spPr bwMode="auto">
          <a:xfrm>
            <a:off x="914400" y="762000"/>
            <a:ext cx="1449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u="sng">
                <a:solidFill>
                  <a:srgbClr val="FF0000"/>
                </a:solidFill>
              </a:rPr>
              <a:t>1.Lý do:</a:t>
            </a:r>
          </a:p>
        </p:txBody>
      </p:sp>
      <p:sp>
        <p:nvSpPr>
          <p:cNvPr id="10247" name="Oval 7"/>
          <p:cNvSpPr>
            <a:spLocks noChangeArrowheads="1"/>
          </p:cNvSpPr>
          <p:nvPr/>
        </p:nvSpPr>
        <p:spPr bwMode="auto">
          <a:xfrm>
            <a:off x="2895600" y="914400"/>
            <a:ext cx="762000" cy="838200"/>
          </a:xfrm>
          <a:prstGeom prst="ellipse">
            <a:avLst/>
          </a:prstGeom>
          <a:solidFill>
            <a:srgbClr val="FF66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6000">
                <a:solidFill>
                  <a:srgbClr val="FF0000"/>
                </a:solidFill>
                <a:cs typeface="Times New Roman" panose="02020603050405020304" pitchFamily="18" charset="0"/>
              </a:rPr>
              <a:t>?</a:t>
            </a:r>
          </a:p>
        </p:txBody>
      </p:sp>
      <p:sp>
        <p:nvSpPr>
          <p:cNvPr id="10248" name="Text Box 8"/>
          <p:cNvSpPr txBox="1">
            <a:spLocks noChangeArrowheads="1"/>
          </p:cNvSpPr>
          <p:nvPr/>
        </p:nvSpPr>
        <p:spPr bwMode="auto">
          <a:xfrm>
            <a:off x="3733800" y="914400"/>
            <a:ext cx="41306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solidFill>
                  <a:srgbClr val="0000FF"/>
                </a:solidFill>
              </a:rPr>
              <a:t>Tại sao cần phải bảo vệ</a:t>
            </a:r>
          </a:p>
          <a:p>
            <a:pPr eaLnBrk="1" hangingPunct="1"/>
            <a:r>
              <a:rPr lang="en-US" sz="2800" b="1">
                <a:solidFill>
                  <a:srgbClr val="0000FF"/>
                </a:solidFill>
              </a:rPr>
              <a:t> vốn gen của loài người</a:t>
            </a:r>
          </a:p>
        </p:txBody>
      </p:sp>
      <p:sp>
        <p:nvSpPr>
          <p:cNvPr id="10249" name="Text Box 9"/>
          <p:cNvSpPr txBox="1">
            <a:spLocks noChangeArrowheads="1"/>
          </p:cNvSpPr>
          <p:nvPr/>
        </p:nvSpPr>
        <p:spPr bwMode="auto">
          <a:xfrm>
            <a:off x="1066800" y="1981200"/>
            <a:ext cx="8077200" cy="3514725"/>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dirty="0">
                <a:solidFill>
                  <a:srgbClr val="FF0000"/>
                </a:solidFill>
                <a:sym typeface="Wingdings" panose="05000000000000000000" pitchFamily="2" charset="2"/>
              </a:rPr>
              <a:t></a:t>
            </a:r>
            <a:r>
              <a:rPr lang="en-US" dirty="0"/>
              <a:t> </a:t>
            </a:r>
            <a:r>
              <a:rPr lang="en-US" sz="2800" b="1" dirty="0" err="1"/>
              <a:t>Các</a:t>
            </a:r>
            <a:r>
              <a:rPr lang="en-US" sz="2800" b="1" dirty="0"/>
              <a:t> </a:t>
            </a:r>
            <a:r>
              <a:rPr lang="en-US" sz="2800" b="1" dirty="0" err="1"/>
              <a:t>đột</a:t>
            </a:r>
            <a:r>
              <a:rPr lang="en-US" sz="2800" b="1" dirty="0"/>
              <a:t>  </a:t>
            </a:r>
            <a:r>
              <a:rPr lang="en-US" sz="2800" b="1" dirty="0" err="1"/>
              <a:t>biến</a:t>
            </a:r>
            <a:r>
              <a:rPr lang="en-US" sz="2800" b="1" dirty="0"/>
              <a:t> </a:t>
            </a:r>
            <a:r>
              <a:rPr lang="en-US" sz="2800" b="1" dirty="0" err="1"/>
              <a:t>luôn</a:t>
            </a:r>
            <a:r>
              <a:rPr lang="en-US" sz="2800" b="1" dirty="0"/>
              <a:t> </a:t>
            </a:r>
            <a:r>
              <a:rPr lang="en-US" sz="2800" b="1" dirty="0" err="1"/>
              <a:t>phát</a:t>
            </a:r>
            <a:r>
              <a:rPr lang="en-US" sz="2800" b="1" dirty="0"/>
              <a:t> </a:t>
            </a:r>
            <a:r>
              <a:rPr lang="en-US" sz="2800" b="1" dirty="0" err="1"/>
              <a:t>sinh</a:t>
            </a:r>
            <a:r>
              <a:rPr lang="en-US" sz="2800" b="1" dirty="0"/>
              <a:t> </a:t>
            </a:r>
            <a:r>
              <a:rPr lang="en-US" sz="2800" b="1" dirty="0" err="1"/>
              <a:t>gây</a:t>
            </a:r>
            <a:r>
              <a:rPr lang="en-US" sz="2800" b="1" dirty="0"/>
              <a:t> </a:t>
            </a:r>
            <a:r>
              <a:rPr lang="en-US" sz="2800" b="1" dirty="0" err="1"/>
              <a:t>nên</a:t>
            </a:r>
            <a:r>
              <a:rPr lang="en-US" sz="2800" b="1" dirty="0"/>
              <a:t> </a:t>
            </a:r>
            <a:r>
              <a:rPr lang="en-US" sz="2800" b="1" dirty="0" err="1"/>
              <a:t>các</a:t>
            </a:r>
            <a:r>
              <a:rPr lang="en-US" sz="2800" b="1" dirty="0"/>
              <a:t> </a:t>
            </a:r>
            <a:r>
              <a:rPr lang="en-US" sz="2800" b="1" dirty="0" err="1"/>
              <a:t>bệnh</a:t>
            </a:r>
            <a:r>
              <a:rPr lang="en-US" sz="2800" b="1" dirty="0"/>
              <a:t> </a:t>
            </a:r>
            <a:r>
              <a:rPr lang="en-US" sz="2800" b="1" dirty="0" err="1"/>
              <a:t>tật</a:t>
            </a:r>
            <a:r>
              <a:rPr lang="en-US" sz="2800" b="1" dirty="0"/>
              <a:t> di </a:t>
            </a:r>
            <a:r>
              <a:rPr lang="en-US" sz="2800" b="1" dirty="0" err="1"/>
              <a:t>truyền</a:t>
            </a:r>
            <a:r>
              <a:rPr lang="en-US" sz="2800" b="1" dirty="0"/>
              <a:t> ở </a:t>
            </a:r>
            <a:r>
              <a:rPr lang="en-US" sz="2800" b="1" dirty="0" err="1"/>
              <a:t>người</a:t>
            </a:r>
            <a:r>
              <a:rPr lang="en-US" sz="2800" b="1" dirty="0" err="1">
                <a:sym typeface="Wingdings" panose="05000000000000000000" pitchFamily="2" charset="2"/>
              </a:rPr>
              <a:t>đa</a:t>
            </a:r>
            <a:r>
              <a:rPr lang="en-US" sz="2800" b="1" dirty="0">
                <a:sym typeface="Wingdings" panose="05000000000000000000" pitchFamily="2" charset="2"/>
              </a:rPr>
              <a:t> </a:t>
            </a:r>
            <a:r>
              <a:rPr lang="en-US" sz="2800" b="1" dirty="0" err="1">
                <a:sym typeface="Wingdings" panose="05000000000000000000" pitchFamily="2" charset="2"/>
              </a:rPr>
              <a:t>phần</a:t>
            </a:r>
            <a:r>
              <a:rPr lang="en-US" sz="2800" b="1" dirty="0">
                <a:sym typeface="Wingdings" panose="05000000000000000000" pitchFamily="2" charset="2"/>
              </a:rPr>
              <a:t> </a:t>
            </a:r>
            <a:r>
              <a:rPr lang="en-US" sz="2800" b="1" dirty="0" err="1">
                <a:sym typeface="Wingdings" panose="05000000000000000000" pitchFamily="2" charset="2"/>
              </a:rPr>
              <a:t>được</a:t>
            </a:r>
            <a:r>
              <a:rPr lang="en-US" sz="2800" b="1" dirty="0">
                <a:sym typeface="Wingdings" panose="05000000000000000000" pitchFamily="2" charset="2"/>
              </a:rPr>
              <a:t> di </a:t>
            </a:r>
            <a:r>
              <a:rPr lang="en-US" sz="2800" b="1" dirty="0" err="1">
                <a:sym typeface="Wingdings" panose="05000000000000000000" pitchFamily="2" charset="2"/>
              </a:rPr>
              <a:t>truyền</a:t>
            </a:r>
            <a:r>
              <a:rPr lang="en-US" sz="2800" b="1" dirty="0">
                <a:sym typeface="Wingdings" panose="05000000000000000000" pitchFamily="2" charset="2"/>
              </a:rPr>
              <a:t> </a:t>
            </a:r>
            <a:r>
              <a:rPr lang="en-US" sz="2800" b="1" dirty="0" err="1">
                <a:sym typeface="Wingdings" panose="05000000000000000000" pitchFamily="2" charset="2"/>
              </a:rPr>
              <a:t>từ</a:t>
            </a:r>
            <a:r>
              <a:rPr lang="en-US" sz="2800" b="1" dirty="0">
                <a:sym typeface="Wingdings" panose="05000000000000000000" pitchFamily="2" charset="2"/>
              </a:rPr>
              <a:t> </a:t>
            </a:r>
            <a:r>
              <a:rPr lang="en-US" sz="2800" b="1" dirty="0" err="1">
                <a:sym typeface="Wingdings" panose="05000000000000000000" pitchFamily="2" charset="2"/>
              </a:rPr>
              <a:t>thế</a:t>
            </a:r>
            <a:r>
              <a:rPr lang="en-US" sz="2800" b="1" dirty="0">
                <a:sym typeface="Wingdings" panose="05000000000000000000" pitchFamily="2" charset="2"/>
              </a:rPr>
              <a:t> </a:t>
            </a:r>
            <a:r>
              <a:rPr lang="en-US" sz="2800" b="1" dirty="0" err="1">
                <a:sym typeface="Wingdings" panose="05000000000000000000" pitchFamily="2" charset="2"/>
              </a:rPr>
              <a:t>hệ</a:t>
            </a:r>
            <a:r>
              <a:rPr lang="en-US" sz="2800" b="1" dirty="0">
                <a:sym typeface="Wingdings" panose="05000000000000000000" pitchFamily="2" charset="2"/>
              </a:rPr>
              <a:t> </a:t>
            </a:r>
            <a:r>
              <a:rPr lang="en-US" sz="2800" b="1" dirty="0" err="1">
                <a:sym typeface="Wingdings" panose="05000000000000000000" pitchFamily="2" charset="2"/>
              </a:rPr>
              <a:t>này</a:t>
            </a:r>
            <a:r>
              <a:rPr lang="en-US" sz="2800" b="1" dirty="0">
                <a:sym typeface="Wingdings" panose="05000000000000000000" pitchFamily="2" charset="2"/>
              </a:rPr>
              <a:t> sang </a:t>
            </a:r>
            <a:r>
              <a:rPr lang="en-US" sz="2800" b="1" dirty="0" err="1">
                <a:sym typeface="Wingdings" panose="05000000000000000000" pitchFamily="2" charset="2"/>
              </a:rPr>
              <a:t>thế</a:t>
            </a:r>
            <a:r>
              <a:rPr lang="en-US" sz="2800" b="1" dirty="0">
                <a:sym typeface="Wingdings" panose="05000000000000000000" pitchFamily="2" charset="2"/>
              </a:rPr>
              <a:t> </a:t>
            </a:r>
            <a:r>
              <a:rPr lang="en-US" sz="2800" b="1" dirty="0" err="1">
                <a:sym typeface="Wingdings" panose="05000000000000000000" pitchFamily="2" charset="2"/>
              </a:rPr>
              <a:t>hệ</a:t>
            </a:r>
            <a:r>
              <a:rPr lang="en-US" sz="2800" b="1" dirty="0">
                <a:sym typeface="Wingdings" panose="05000000000000000000" pitchFamily="2" charset="2"/>
              </a:rPr>
              <a:t> </a:t>
            </a:r>
            <a:r>
              <a:rPr lang="en-US" sz="2800" b="1" dirty="0" err="1">
                <a:sym typeface="Wingdings" panose="05000000000000000000" pitchFamily="2" charset="2"/>
              </a:rPr>
              <a:t>khác</a:t>
            </a:r>
            <a:r>
              <a:rPr lang="en-US" sz="2800" b="1" dirty="0" err="1">
                <a:solidFill>
                  <a:srgbClr val="FF0000"/>
                </a:solidFill>
                <a:sym typeface="Wingdings" panose="05000000000000000000" pitchFamily="2" charset="2"/>
              </a:rPr>
              <a:t>gánh</a:t>
            </a:r>
            <a:r>
              <a:rPr lang="en-US" sz="2800" b="1" dirty="0">
                <a:solidFill>
                  <a:srgbClr val="FF0000"/>
                </a:solidFill>
                <a:sym typeface="Wingdings" panose="05000000000000000000" pitchFamily="2" charset="2"/>
              </a:rPr>
              <a:t> </a:t>
            </a:r>
            <a:r>
              <a:rPr lang="en-US" sz="2800" b="1" dirty="0" err="1">
                <a:solidFill>
                  <a:srgbClr val="FF0000"/>
                </a:solidFill>
                <a:sym typeface="Wingdings" panose="05000000000000000000" pitchFamily="2" charset="2"/>
              </a:rPr>
              <a:t>nặng</a:t>
            </a:r>
            <a:r>
              <a:rPr lang="en-US" sz="2800" b="1" dirty="0">
                <a:solidFill>
                  <a:srgbClr val="FF0000"/>
                </a:solidFill>
                <a:sym typeface="Wingdings" panose="05000000000000000000" pitchFamily="2" charset="2"/>
              </a:rPr>
              <a:t> di </a:t>
            </a:r>
            <a:r>
              <a:rPr lang="en-US" sz="2800" b="1" dirty="0" err="1">
                <a:solidFill>
                  <a:srgbClr val="FF0000"/>
                </a:solidFill>
                <a:sym typeface="Wingdings" panose="05000000000000000000" pitchFamily="2" charset="2"/>
              </a:rPr>
              <a:t>truyền</a:t>
            </a:r>
            <a:r>
              <a:rPr lang="en-US" sz="2800" b="1" dirty="0">
                <a:sym typeface="Wingdings" panose="05000000000000000000" pitchFamily="2" charset="2"/>
              </a:rPr>
              <a:t> </a:t>
            </a:r>
            <a:r>
              <a:rPr lang="en-US" sz="2800" b="1" dirty="0" err="1">
                <a:sym typeface="Wingdings" panose="05000000000000000000" pitchFamily="2" charset="2"/>
              </a:rPr>
              <a:t>cho</a:t>
            </a:r>
            <a:r>
              <a:rPr lang="en-US" sz="2800" b="1" dirty="0">
                <a:sym typeface="Wingdings" panose="05000000000000000000" pitchFamily="2" charset="2"/>
              </a:rPr>
              <a:t> </a:t>
            </a:r>
            <a:r>
              <a:rPr lang="en-US" sz="2800" b="1" dirty="0" err="1">
                <a:sym typeface="Wingdings" panose="05000000000000000000" pitchFamily="2" charset="2"/>
              </a:rPr>
              <a:t>loài</a:t>
            </a:r>
            <a:r>
              <a:rPr lang="en-US" sz="2800" b="1" dirty="0">
                <a:sym typeface="Wingdings" panose="05000000000000000000" pitchFamily="2" charset="2"/>
              </a:rPr>
              <a:t> </a:t>
            </a:r>
            <a:r>
              <a:rPr lang="en-US" sz="2800" b="1" dirty="0" err="1">
                <a:sym typeface="Wingdings" panose="05000000000000000000" pitchFamily="2" charset="2"/>
              </a:rPr>
              <a:t>người</a:t>
            </a:r>
            <a:r>
              <a:rPr lang="en-US" sz="2800" b="1" dirty="0">
                <a:sym typeface="Wingdings" panose="05000000000000000000" pitchFamily="2" charset="2"/>
              </a:rPr>
              <a:t>.</a:t>
            </a:r>
          </a:p>
          <a:p>
            <a:pPr eaLnBrk="1" hangingPunct="1"/>
            <a:r>
              <a:rPr lang="en-US" b="1" dirty="0">
                <a:solidFill>
                  <a:srgbClr val="FF0000"/>
                </a:solidFill>
                <a:sym typeface="Wingdings" panose="05000000000000000000" pitchFamily="2" charset="2"/>
              </a:rPr>
              <a:t></a:t>
            </a:r>
            <a:r>
              <a:rPr lang="en-US" dirty="0">
                <a:sym typeface="Wingdings" panose="05000000000000000000" pitchFamily="2" charset="2"/>
              </a:rPr>
              <a:t> </a:t>
            </a:r>
            <a:r>
              <a:rPr lang="en-US" sz="2800" b="1" dirty="0" err="1">
                <a:sym typeface="Wingdings" panose="05000000000000000000" pitchFamily="2" charset="2"/>
              </a:rPr>
              <a:t>Gánh</a:t>
            </a:r>
            <a:r>
              <a:rPr lang="en-US" sz="2800" b="1" dirty="0">
                <a:sym typeface="Wingdings" panose="05000000000000000000" pitchFamily="2" charset="2"/>
              </a:rPr>
              <a:t> </a:t>
            </a:r>
            <a:r>
              <a:rPr lang="en-US" sz="2800" b="1" dirty="0" err="1">
                <a:sym typeface="Wingdings" panose="05000000000000000000" pitchFamily="2" charset="2"/>
              </a:rPr>
              <a:t>nặng</a:t>
            </a:r>
            <a:r>
              <a:rPr lang="en-US" sz="2800" b="1" dirty="0">
                <a:sym typeface="Wingdings" panose="05000000000000000000" pitchFamily="2" charset="2"/>
              </a:rPr>
              <a:t> di </a:t>
            </a:r>
            <a:r>
              <a:rPr lang="en-US" sz="2800" b="1" dirty="0" err="1">
                <a:sym typeface="Wingdings" panose="05000000000000000000" pitchFamily="2" charset="2"/>
              </a:rPr>
              <a:t>truyền</a:t>
            </a:r>
            <a:r>
              <a:rPr lang="en-US" sz="2800" b="1" dirty="0">
                <a:sym typeface="Wingdings" panose="05000000000000000000" pitchFamily="2" charset="2"/>
              </a:rPr>
              <a:t> </a:t>
            </a:r>
            <a:r>
              <a:rPr lang="en-US" sz="2800" b="1" dirty="0" err="1">
                <a:sym typeface="Wingdings" panose="05000000000000000000" pitchFamily="2" charset="2"/>
              </a:rPr>
              <a:t>là</a:t>
            </a:r>
            <a:r>
              <a:rPr lang="en-US" sz="2800" b="1" dirty="0">
                <a:sym typeface="Wingdings" panose="05000000000000000000" pitchFamily="2" charset="2"/>
              </a:rPr>
              <a:t> :</a:t>
            </a:r>
            <a:r>
              <a:rPr lang="en-US" sz="2800" b="1" dirty="0" err="1">
                <a:sym typeface="Wingdings" panose="05000000000000000000" pitchFamily="2" charset="2"/>
              </a:rPr>
              <a:t>Sự</a:t>
            </a:r>
            <a:r>
              <a:rPr lang="en-US" sz="2800" b="1" dirty="0">
                <a:sym typeface="Wingdings" panose="05000000000000000000" pitchFamily="2" charset="2"/>
              </a:rPr>
              <a:t> </a:t>
            </a:r>
            <a:r>
              <a:rPr lang="en-US" sz="2800" b="1" dirty="0" err="1">
                <a:sym typeface="Wingdings" panose="05000000000000000000" pitchFamily="2" charset="2"/>
              </a:rPr>
              <a:t>tồn</a:t>
            </a:r>
            <a:r>
              <a:rPr lang="en-US" sz="2800" b="1" dirty="0">
                <a:sym typeface="Wingdings" panose="05000000000000000000" pitchFamily="2" charset="2"/>
              </a:rPr>
              <a:t> </a:t>
            </a:r>
            <a:r>
              <a:rPr lang="en-US" sz="2800" b="1" dirty="0" err="1">
                <a:sym typeface="Wingdings" panose="05000000000000000000" pitchFamily="2" charset="2"/>
              </a:rPr>
              <a:t>tại</a:t>
            </a:r>
            <a:r>
              <a:rPr lang="en-US" sz="2800" b="1" dirty="0">
                <a:sym typeface="Wingdings" panose="05000000000000000000" pitchFamily="2" charset="2"/>
              </a:rPr>
              <a:t> </a:t>
            </a:r>
            <a:r>
              <a:rPr lang="en-US" sz="2800" b="1" dirty="0" err="1">
                <a:sym typeface="Wingdings" panose="05000000000000000000" pitchFamily="2" charset="2"/>
              </a:rPr>
              <a:t>trong</a:t>
            </a:r>
            <a:r>
              <a:rPr lang="en-US" sz="2800" b="1" dirty="0">
                <a:sym typeface="Wingdings" panose="05000000000000000000" pitchFamily="2" charset="2"/>
              </a:rPr>
              <a:t> </a:t>
            </a:r>
            <a:r>
              <a:rPr lang="en-US" sz="2800" b="1" dirty="0" err="1">
                <a:sym typeface="Wingdings" panose="05000000000000000000" pitchFamily="2" charset="2"/>
              </a:rPr>
              <a:t>vốn</a:t>
            </a:r>
            <a:r>
              <a:rPr lang="en-US" sz="2800" b="1" dirty="0">
                <a:sym typeface="Wingdings" panose="05000000000000000000" pitchFamily="2" charset="2"/>
              </a:rPr>
              <a:t> gen </a:t>
            </a:r>
            <a:r>
              <a:rPr lang="en-US" sz="2800" b="1" dirty="0" err="1">
                <a:sym typeface="Wingdings" panose="05000000000000000000" pitchFamily="2" charset="2"/>
              </a:rPr>
              <a:t>của</a:t>
            </a:r>
            <a:r>
              <a:rPr lang="en-US" sz="2800" b="1" dirty="0">
                <a:sym typeface="Wingdings" panose="05000000000000000000" pitchFamily="2" charset="2"/>
              </a:rPr>
              <a:t> </a:t>
            </a:r>
            <a:r>
              <a:rPr lang="en-US" sz="2800" b="1" dirty="0" err="1">
                <a:sym typeface="Wingdings" panose="05000000000000000000" pitchFamily="2" charset="2"/>
              </a:rPr>
              <a:t>quần</a:t>
            </a:r>
            <a:r>
              <a:rPr lang="en-US" sz="2800" b="1" dirty="0">
                <a:sym typeface="Wingdings" panose="05000000000000000000" pitchFamily="2" charset="2"/>
              </a:rPr>
              <a:t> </a:t>
            </a:r>
            <a:r>
              <a:rPr lang="en-US" sz="2800" b="1" dirty="0" err="1">
                <a:sym typeface="Wingdings" panose="05000000000000000000" pitchFamily="2" charset="2"/>
              </a:rPr>
              <a:t>thể</a:t>
            </a:r>
            <a:r>
              <a:rPr lang="en-US" sz="2800" b="1" dirty="0">
                <a:sym typeface="Wingdings" panose="05000000000000000000" pitchFamily="2" charset="2"/>
              </a:rPr>
              <a:t> </a:t>
            </a:r>
            <a:r>
              <a:rPr lang="en-US" sz="2800" b="1" dirty="0" err="1">
                <a:sym typeface="Wingdings" panose="05000000000000000000" pitchFamily="2" charset="2"/>
              </a:rPr>
              <a:t>người</a:t>
            </a:r>
            <a:r>
              <a:rPr lang="en-US" sz="2800" b="1" dirty="0">
                <a:sym typeface="Wingdings" panose="05000000000000000000" pitchFamily="2" charset="2"/>
              </a:rPr>
              <a:t> </a:t>
            </a:r>
            <a:r>
              <a:rPr lang="en-US" sz="2800" b="1" dirty="0" err="1">
                <a:sym typeface="Wingdings" panose="05000000000000000000" pitchFamily="2" charset="2"/>
              </a:rPr>
              <a:t>các</a:t>
            </a:r>
            <a:r>
              <a:rPr lang="en-US" sz="2800" b="1" dirty="0">
                <a:sym typeface="Wingdings" panose="05000000000000000000" pitchFamily="2" charset="2"/>
              </a:rPr>
              <a:t> </a:t>
            </a:r>
            <a:r>
              <a:rPr lang="en-US" sz="2800" b="1" dirty="0" err="1">
                <a:sym typeface="Wingdings" panose="05000000000000000000" pitchFamily="2" charset="2"/>
              </a:rPr>
              <a:t>đột</a:t>
            </a:r>
            <a:r>
              <a:rPr lang="en-US" sz="2800" b="1" dirty="0">
                <a:sym typeface="Wingdings" panose="05000000000000000000" pitchFamily="2" charset="2"/>
              </a:rPr>
              <a:t> </a:t>
            </a:r>
            <a:r>
              <a:rPr lang="en-US" sz="2800" b="1" dirty="0" err="1">
                <a:sym typeface="Wingdings" panose="05000000000000000000" pitchFamily="2" charset="2"/>
              </a:rPr>
              <a:t>biến</a:t>
            </a:r>
            <a:r>
              <a:rPr lang="en-US" sz="2800" b="1" dirty="0">
                <a:sym typeface="Wingdings" panose="05000000000000000000" pitchFamily="2" charset="2"/>
              </a:rPr>
              <a:t> gen </a:t>
            </a:r>
            <a:r>
              <a:rPr lang="en-US" sz="2800" b="1" dirty="0" err="1">
                <a:sym typeface="Wingdings" panose="05000000000000000000" pitchFamily="2" charset="2"/>
              </a:rPr>
              <a:t>gây</a:t>
            </a:r>
            <a:r>
              <a:rPr lang="en-US" sz="2800" b="1" dirty="0">
                <a:sym typeface="Wingdings" panose="05000000000000000000" pitchFamily="2" charset="2"/>
              </a:rPr>
              <a:t> </a:t>
            </a:r>
            <a:r>
              <a:rPr lang="en-US" sz="2800" b="1" dirty="0" err="1">
                <a:sym typeface="Wingdings" panose="05000000000000000000" pitchFamily="2" charset="2"/>
              </a:rPr>
              <a:t>chết</a:t>
            </a:r>
            <a:r>
              <a:rPr lang="en-US" sz="2800" b="1" dirty="0">
                <a:sym typeface="Wingdings" panose="05000000000000000000" pitchFamily="2" charset="2"/>
              </a:rPr>
              <a:t> </a:t>
            </a:r>
            <a:r>
              <a:rPr lang="en-US" sz="2800" b="1" dirty="0" err="1">
                <a:sym typeface="Wingdings" panose="05000000000000000000" pitchFamily="2" charset="2"/>
              </a:rPr>
              <a:t>hoặc</a:t>
            </a:r>
            <a:r>
              <a:rPr lang="en-US" sz="2800" b="1" dirty="0">
                <a:sym typeface="Wingdings" panose="05000000000000000000" pitchFamily="2" charset="2"/>
              </a:rPr>
              <a:t> </a:t>
            </a:r>
            <a:r>
              <a:rPr lang="en-US" sz="2800" b="1" dirty="0" err="1">
                <a:sym typeface="Wingdings" panose="05000000000000000000" pitchFamily="2" charset="2"/>
              </a:rPr>
              <a:t>nửa</a:t>
            </a:r>
            <a:r>
              <a:rPr lang="en-US" sz="2800" b="1" dirty="0">
                <a:sym typeface="Wingdings" panose="05000000000000000000" pitchFamily="2" charset="2"/>
              </a:rPr>
              <a:t> </a:t>
            </a:r>
            <a:r>
              <a:rPr lang="en-US" sz="2800" b="1" dirty="0" err="1">
                <a:sym typeface="Wingdings" panose="05000000000000000000" pitchFamily="2" charset="2"/>
              </a:rPr>
              <a:t>gây</a:t>
            </a:r>
            <a:r>
              <a:rPr lang="en-US" sz="2800" b="1" dirty="0">
                <a:sym typeface="Wingdings" panose="05000000000000000000" pitchFamily="2" charset="2"/>
              </a:rPr>
              <a:t> </a:t>
            </a:r>
            <a:r>
              <a:rPr lang="en-US" sz="2800" b="1" dirty="0" err="1">
                <a:sym typeface="Wingdings" panose="05000000000000000000" pitchFamily="2" charset="2"/>
              </a:rPr>
              <a:t>chết,khi</a:t>
            </a:r>
            <a:r>
              <a:rPr lang="en-US" sz="2800" b="1" dirty="0">
                <a:sym typeface="Wingdings" panose="05000000000000000000" pitchFamily="2" charset="2"/>
              </a:rPr>
              <a:t> ở </a:t>
            </a:r>
            <a:r>
              <a:rPr lang="en-US" sz="2800" b="1" dirty="0" err="1">
                <a:sym typeface="Wingdings" panose="05000000000000000000" pitchFamily="2" charset="2"/>
              </a:rPr>
              <a:t>trạng</a:t>
            </a:r>
            <a:r>
              <a:rPr lang="en-US" sz="2800" b="1" dirty="0">
                <a:sym typeface="Wingdings" panose="05000000000000000000" pitchFamily="2" charset="2"/>
              </a:rPr>
              <a:t> </a:t>
            </a:r>
            <a:r>
              <a:rPr lang="en-US" sz="2800" b="1" dirty="0" err="1">
                <a:sym typeface="Wingdings" panose="05000000000000000000" pitchFamily="2" charset="2"/>
              </a:rPr>
              <a:t>thái</a:t>
            </a:r>
            <a:r>
              <a:rPr lang="en-US" sz="2800" b="1" dirty="0">
                <a:sym typeface="Wingdings" panose="05000000000000000000" pitchFamily="2" charset="2"/>
              </a:rPr>
              <a:t> </a:t>
            </a:r>
            <a:r>
              <a:rPr lang="en-US" sz="2800" b="1" dirty="0" err="1">
                <a:sym typeface="Wingdings" panose="05000000000000000000" pitchFamily="2" charset="2"/>
              </a:rPr>
              <a:t>đồng</a:t>
            </a:r>
            <a:r>
              <a:rPr lang="en-US" sz="2800" b="1" dirty="0">
                <a:sym typeface="Wingdings" panose="05000000000000000000" pitchFamily="2" charset="2"/>
              </a:rPr>
              <a:t> </a:t>
            </a:r>
            <a:r>
              <a:rPr lang="en-US" sz="2800" b="1" dirty="0" err="1">
                <a:sym typeface="Wingdings" panose="05000000000000000000" pitchFamily="2" charset="2"/>
              </a:rPr>
              <a:t>hợp</a:t>
            </a:r>
            <a:r>
              <a:rPr lang="en-US" sz="2800" b="1" dirty="0">
                <a:sym typeface="Wingdings" panose="05000000000000000000" pitchFamily="2" charset="2"/>
              </a:rPr>
              <a:t> </a:t>
            </a:r>
            <a:r>
              <a:rPr lang="en-US" sz="2800" b="1" dirty="0" err="1">
                <a:sym typeface="Wingdings" panose="05000000000000000000" pitchFamily="2" charset="2"/>
              </a:rPr>
              <a:t>sẽ</a:t>
            </a:r>
            <a:r>
              <a:rPr lang="en-US" sz="2800" b="1" dirty="0">
                <a:sym typeface="Wingdings" panose="05000000000000000000" pitchFamily="2" charset="2"/>
              </a:rPr>
              <a:t> </a:t>
            </a:r>
            <a:r>
              <a:rPr lang="en-US" sz="2800" b="1" dirty="0" err="1">
                <a:sym typeface="Wingdings" panose="05000000000000000000" pitchFamily="2" charset="2"/>
              </a:rPr>
              <a:t>làm</a:t>
            </a:r>
            <a:r>
              <a:rPr lang="en-US" sz="2800" b="1" dirty="0">
                <a:sym typeface="Wingdings" panose="05000000000000000000" pitchFamily="2" charset="2"/>
              </a:rPr>
              <a:t> </a:t>
            </a:r>
            <a:r>
              <a:rPr lang="en-US" sz="2800" b="1" dirty="0" err="1">
                <a:sym typeface="Wingdings" panose="05000000000000000000" pitchFamily="2" charset="2"/>
              </a:rPr>
              <a:t>chết</a:t>
            </a:r>
            <a:r>
              <a:rPr lang="en-US" sz="2800" b="1" dirty="0">
                <a:sym typeface="Wingdings" panose="05000000000000000000" pitchFamily="2" charset="2"/>
              </a:rPr>
              <a:t> </a:t>
            </a:r>
            <a:r>
              <a:rPr lang="en-US" sz="2800" b="1" dirty="0" err="1">
                <a:sym typeface="Wingdings" panose="05000000000000000000" pitchFamily="2" charset="2"/>
              </a:rPr>
              <a:t>các</a:t>
            </a:r>
            <a:r>
              <a:rPr lang="en-US" sz="2800" b="1" dirty="0">
                <a:sym typeface="Wingdings" panose="05000000000000000000" pitchFamily="2" charset="2"/>
              </a:rPr>
              <a:t> </a:t>
            </a:r>
            <a:r>
              <a:rPr lang="en-US" sz="2800" b="1" dirty="0" err="1">
                <a:sym typeface="Wingdings" panose="05000000000000000000" pitchFamily="2" charset="2"/>
              </a:rPr>
              <a:t>cá</a:t>
            </a:r>
            <a:r>
              <a:rPr lang="en-US" sz="2800" b="1" dirty="0">
                <a:sym typeface="Wingdings" panose="05000000000000000000" pitchFamily="2" charset="2"/>
              </a:rPr>
              <a:t> </a:t>
            </a:r>
            <a:r>
              <a:rPr lang="en-US" sz="2800" b="1" dirty="0" err="1">
                <a:sym typeface="Wingdings" panose="05000000000000000000" pitchFamily="2" charset="2"/>
              </a:rPr>
              <a:t>thể</a:t>
            </a:r>
            <a:r>
              <a:rPr lang="en-US" sz="2800" b="1" dirty="0">
                <a:sym typeface="Wingdings" panose="05000000000000000000" pitchFamily="2" charset="2"/>
              </a:rPr>
              <a:t> </a:t>
            </a:r>
            <a:r>
              <a:rPr lang="en-US" sz="2800" b="1" dirty="0" err="1">
                <a:sym typeface="Wingdings" panose="05000000000000000000" pitchFamily="2" charset="2"/>
              </a:rPr>
              <a:t>hoặc</a:t>
            </a:r>
            <a:r>
              <a:rPr lang="en-US" sz="2800" b="1" dirty="0">
                <a:sym typeface="Wingdings" panose="05000000000000000000" pitchFamily="2" charset="2"/>
              </a:rPr>
              <a:t> </a:t>
            </a:r>
            <a:r>
              <a:rPr lang="en-US" sz="2800" b="1" dirty="0" err="1">
                <a:sym typeface="Wingdings" panose="05000000000000000000" pitchFamily="2" charset="2"/>
              </a:rPr>
              <a:t>giảm</a:t>
            </a:r>
            <a:r>
              <a:rPr lang="en-US" sz="2800" b="1" dirty="0">
                <a:sym typeface="Wingdings" panose="05000000000000000000" pitchFamily="2" charset="2"/>
              </a:rPr>
              <a:t> </a:t>
            </a:r>
            <a:r>
              <a:rPr lang="en-US" sz="2800" b="1" dirty="0" err="1">
                <a:sym typeface="Wingdings" panose="05000000000000000000" pitchFamily="2" charset="2"/>
              </a:rPr>
              <a:t>sức</a:t>
            </a:r>
            <a:r>
              <a:rPr lang="en-US" sz="2800" b="1" dirty="0">
                <a:sym typeface="Wingdings" panose="05000000000000000000" pitchFamily="2" charset="2"/>
              </a:rPr>
              <a:t> </a:t>
            </a:r>
            <a:r>
              <a:rPr lang="en-US" sz="2800" b="1" dirty="0" err="1">
                <a:sym typeface="Wingdings" panose="05000000000000000000" pitchFamily="2" charset="2"/>
              </a:rPr>
              <a:t>sống</a:t>
            </a:r>
            <a:r>
              <a:rPr lang="en-US" sz="2800" b="1" dirty="0">
                <a:sym typeface="Wingdings" panose="05000000000000000000" pitchFamily="2" charset="2"/>
              </a:rPr>
              <a:t> </a:t>
            </a:r>
            <a:r>
              <a:rPr lang="en-US" sz="2800" b="1" dirty="0" err="1">
                <a:sym typeface="Wingdings" panose="05000000000000000000" pitchFamily="2" charset="2"/>
              </a:rPr>
              <a:t>của</a:t>
            </a:r>
            <a:r>
              <a:rPr lang="en-US" sz="2800" b="1" dirty="0">
                <a:sym typeface="Wingdings" panose="05000000000000000000" pitchFamily="2" charset="2"/>
              </a:rPr>
              <a:t> </a:t>
            </a:r>
            <a:r>
              <a:rPr lang="en-US" sz="2800" b="1" dirty="0" err="1">
                <a:sym typeface="Wingdings" panose="05000000000000000000" pitchFamily="2" charset="2"/>
              </a:rPr>
              <a:t>họ</a:t>
            </a:r>
            <a:r>
              <a:rPr lang="en-US" sz="2800" b="1" dirty="0">
                <a:sym typeface="Wingdings" panose="05000000000000000000" pitchFamily="2" charset="2"/>
              </a:rPr>
              <a:t>.</a:t>
            </a:r>
          </a:p>
        </p:txBody>
      </p:sp>
      <p:sp>
        <p:nvSpPr>
          <p:cNvPr id="10250" name="Oval 10"/>
          <p:cNvSpPr>
            <a:spLocks noChangeArrowheads="1"/>
          </p:cNvSpPr>
          <p:nvPr/>
        </p:nvSpPr>
        <p:spPr bwMode="auto">
          <a:xfrm>
            <a:off x="2438400" y="5638800"/>
            <a:ext cx="762000" cy="838200"/>
          </a:xfrm>
          <a:prstGeom prst="ellipse">
            <a:avLst/>
          </a:prstGeom>
          <a:solidFill>
            <a:srgbClr val="FF66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6000">
                <a:solidFill>
                  <a:srgbClr val="FF0000"/>
                </a:solidFill>
                <a:cs typeface="Times New Roman" panose="02020603050405020304" pitchFamily="18" charset="0"/>
              </a:rPr>
              <a:t>?</a:t>
            </a:r>
          </a:p>
        </p:txBody>
      </p:sp>
      <p:sp>
        <p:nvSpPr>
          <p:cNvPr id="10251" name="Text Box 11"/>
          <p:cNvSpPr txBox="1">
            <a:spLocks noChangeArrowheads="1"/>
          </p:cNvSpPr>
          <p:nvPr/>
        </p:nvSpPr>
        <p:spPr bwMode="auto">
          <a:xfrm>
            <a:off x="3260725" y="5562600"/>
            <a:ext cx="58832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dirty="0" err="1">
                <a:solidFill>
                  <a:srgbClr val="0000FF"/>
                </a:solidFill>
              </a:rPr>
              <a:t>Nguyên</a:t>
            </a:r>
            <a:r>
              <a:rPr lang="en-US" sz="2800" b="1" dirty="0">
                <a:solidFill>
                  <a:srgbClr val="0000FF"/>
                </a:solidFill>
              </a:rPr>
              <a:t> </a:t>
            </a:r>
            <a:r>
              <a:rPr lang="en-US" sz="2800" b="1" dirty="0" err="1">
                <a:solidFill>
                  <a:srgbClr val="0000FF"/>
                </a:solidFill>
              </a:rPr>
              <a:t>nhân</a:t>
            </a:r>
            <a:r>
              <a:rPr lang="en-US" sz="2800" b="1" dirty="0">
                <a:solidFill>
                  <a:srgbClr val="0000FF"/>
                </a:solidFill>
              </a:rPr>
              <a:t> </a:t>
            </a:r>
            <a:r>
              <a:rPr lang="en-US" sz="2800" b="1" dirty="0" err="1">
                <a:solidFill>
                  <a:srgbClr val="0000FF"/>
                </a:solidFill>
              </a:rPr>
              <a:t>nào</a:t>
            </a:r>
            <a:r>
              <a:rPr lang="en-US" sz="2800" b="1" dirty="0">
                <a:solidFill>
                  <a:srgbClr val="0000FF"/>
                </a:solidFill>
              </a:rPr>
              <a:t> </a:t>
            </a:r>
            <a:r>
              <a:rPr lang="en-US" sz="2800" b="1" dirty="0" err="1">
                <a:solidFill>
                  <a:srgbClr val="0000FF"/>
                </a:solidFill>
              </a:rPr>
              <a:t>làm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tăng</a:t>
            </a:r>
            <a:r>
              <a:rPr lang="en-US" sz="2800" b="1" dirty="0">
                <a:solidFill>
                  <a:srgbClr val="0000FF"/>
                </a:solidFill>
              </a:rPr>
              <a:t> </a:t>
            </a:r>
            <a:r>
              <a:rPr lang="en-US" sz="2800" b="1" dirty="0" err="1">
                <a:solidFill>
                  <a:srgbClr val="0000FF"/>
                </a:solidFill>
              </a:rPr>
              <a:t>bệnh</a:t>
            </a:r>
            <a:r>
              <a:rPr lang="en-US" sz="2800" b="1" dirty="0">
                <a:solidFill>
                  <a:srgbClr val="0000FF"/>
                </a:solidFill>
              </a:rPr>
              <a:t>,</a:t>
            </a:r>
          </a:p>
          <a:p>
            <a:pPr eaLnBrk="1" hangingPunct="1"/>
            <a:r>
              <a:rPr lang="en-US" sz="2800" b="1" dirty="0" err="1">
                <a:solidFill>
                  <a:srgbClr val="0000FF"/>
                </a:solidFill>
              </a:rPr>
              <a:t>tật</a:t>
            </a:r>
            <a:r>
              <a:rPr lang="en-US" sz="2800" b="1" dirty="0">
                <a:solidFill>
                  <a:srgbClr val="0000FF"/>
                </a:solidFill>
              </a:rPr>
              <a:t> di </a:t>
            </a:r>
            <a:r>
              <a:rPr lang="en-US" sz="2800" b="1" dirty="0" err="1">
                <a:solidFill>
                  <a:srgbClr val="0000FF"/>
                </a:solidFill>
              </a:rPr>
              <a:t>truyền</a:t>
            </a:r>
            <a:r>
              <a:rPr lang="en-US" sz="2800" b="1" dirty="0">
                <a:solidFill>
                  <a:srgbClr val="0000FF"/>
                </a:solidFill>
              </a:rPr>
              <a:t> ở </a:t>
            </a:r>
            <a:r>
              <a:rPr lang="en-US" sz="2800" b="1" dirty="0" err="1" smtClean="0">
                <a:solidFill>
                  <a:srgbClr val="0000FF"/>
                </a:solidFill>
              </a:rPr>
              <a:t>người</a:t>
            </a:r>
            <a:r>
              <a:rPr lang="en-US" sz="2800" b="1" dirty="0" smtClean="0">
                <a:solidFill>
                  <a:srgbClr val="0000FF"/>
                </a:solidFill>
              </a:rPr>
              <a:t> (</a:t>
            </a:r>
            <a:r>
              <a:rPr lang="en-US" sz="2800" b="1" dirty="0" err="1">
                <a:solidFill>
                  <a:srgbClr val="0000FF"/>
                </a:solidFill>
              </a:rPr>
              <a:t>gánh</a:t>
            </a:r>
            <a:r>
              <a:rPr lang="en-US" sz="2800" b="1" dirty="0">
                <a:solidFill>
                  <a:srgbClr val="0000FF"/>
                </a:solidFill>
              </a:rPr>
              <a:t> </a:t>
            </a:r>
            <a:r>
              <a:rPr lang="en-US" sz="2800" b="1" dirty="0" err="1">
                <a:solidFill>
                  <a:srgbClr val="0000FF"/>
                </a:solidFill>
              </a:rPr>
              <a:t>nặng</a:t>
            </a:r>
            <a:r>
              <a:rPr lang="en-US" sz="2800" b="1" dirty="0">
                <a:solidFill>
                  <a:srgbClr val="0000FF"/>
                </a:solidFill>
              </a:rPr>
              <a:t> di </a:t>
            </a:r>
            <a:r>
              <a:rPr lang="en-US" sz="2800" b="1" dirty="0" err="1">
                <a:solidFill>
                  <a:srgbClr val="0000FF"/>
                </a:solidFill>
              </a:rPr>
              <a:t>truyền</a:t>
            </a:r>
            <a:r>
              <a:rPr lang="en-US" sz="2800" b="1" dirty="0">
                <a:solidFill>
                  <a:srgbClr val="0000FF"/>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0247"/>
                                        </p:tgtEl>
                                        <p:attrNameLst>
                                          <p:attrName>style.visibility</p:attrName>
                                        </p:attrNameLst>
                                      </p:cBhvr>
                                      <p:to>
                                        <p:strVal val="visible"/>
                                      </p:to>
                                    </p:set>
                                    <p:animEffect transition="in" filter="diamond(in)">
                                      <p:cBhvr>
                                        <p:cTn id="19" dur="2000"/>
                                        <p:tgtEl>
                                          <p:spTgt spid="1024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diamond(in)">
                                      <p:cBhvr>
                                        <p:cTn id="22" dur="2000"/>
                                        <p:tgtEl>
                                          <p:spTgt spid="102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0249">
                                            <p:txEl>
                                              <p:pRg st="0" end="0"/>
                                            </p:txEl>
                                          </p:spTgt>
                                        </p:tgtEl>
                                        <p:attrNameLst>
                                          <p:attrName>style.visibility</p:attrName>
                                        </p:attrNameLst>
                                      </p:cBhvr>
                                      <p:to>
                                        <p:strVal val="visible"/>
                                      </p:to>
                                    </p:set>
                                    <p:animEffect transition="in" filter="diamond(in)">
                                      <p:cBhvr>
                                        <p:cTn id="27" dur="2000"/>
                                        <p:tgtEl>
                                          <p:spTgt spid="1024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0249">
                                            <p:txEl>
                                              <p:pRg st="1" end="1"/>
                                            </p:txEl>
                                          </p:spTgt>
                                        </p:tgtEl>
                                        <p:attrNameLst>
                                          <p:attrName>style.visibility</p:attrName>
                                        </p:attrNameLst>
                                      </p:cBhvr>
                                      <p:to>
                                        <p:strVal val="visible"/>
                                      </p:to>
                                    </p:set>
                                    <p:animEffect transition="in" filter="diamond(in)">
                                      <p:cBhvr>
                                        <p:cTn id="32" dur="2000"/>
                                        <p:tgtEl>
                                          <p:spTgt spid="10249">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50"/>
                                        </p:tgtEl>
                                        <p:attrNameLst>
                                          <p:attrName>style.visibility</p:attrName>
                                        </p:attrNameLst>
                                      </p:cBhvr>
                                      <p:to>
                                        <p:strVal val="visible"/>
                                      </p:to>
                                    </p:set>
                                    <p:anim calcmode="lin" valueType="num">
                                      <p:cBhvr additive="base">
                                        <p:cTn id="37" dur="500" fill="hold"/>
                                        <p:tgtEl>
                                          <p:spTgt spid="10250"/>
                                        </p:tgtEl>
                                        <p:attrNameLst>
                                          <p:attrName>ppt_x</p:attrName>
                                        </p:attrNameLst>
                                      </p:cBhvr>
                                      <p:tavLst>
                                        <p:tav tm="0">
                                          <p:val>
                                            <p:strVal val="#ppt_x"/>
                                          </p:val>
                                        </p:tav>
                                        <p:tav tm="100000">
                                          <p:val>
                                            <p:strVal val="#ppt_x"/>
                                          </p:val>
                                        </p:tav>
                                      </p:tavLst>
                                    </p:anim>
                                    <p:anim calcmode="lin" valueType="num">
                                      <p:cBhvr additive="base">
                                        <p:cTn id="38" dur="500" fill="hold"/>
                                        <p:tgtEl>
                                          <p:spTgt spid="1025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251"/>
                                        </p:tgtEl>
                                        <p:attrNameLst>
                                          <p:attrName>style.visibility</p:attrName>
                                        </p:attrNameLst>
                                      </p:cBhvr>
                                      <p:to>
                                        <p:strVal val="visible"/>
                                      </p:to>
                                    </p:set>
                                    <p:anim calcmode="lin" valueType="num">
                                      <p:cBhvr additive="base">
                                        <p:cTn id="41" dur="500" fill="hold"/>
                                        <p:tgtEl>
                                          <p:spTgt spid="10251"/>
                                        </p:tgtEl>
                                        <p:attrNameLst>
                                          <p:attrName>ppt_x</p:attrName>
                                        </p:attrNameLst>
                                      </p:cBhvr>
                                      <p:tavLst>
                                        <p:tav tm="0">
                                          <p:val>
                                            <p:strVal val="#ppt_x"/>
                                          </p:val>
                                        </p:tav>
                                        <p:tav tm="100000">
                                          <p:val>
                                            <p:strVal val="#ppt_x"/>
                                          </p:val>
                                        </p:tav>
                                      </p:tavLst>
                                    </p:anim>
                                    <p:anim calcmode="lin" valueType="num">
                                      <p:cBhvr additive="base">
                                        <p:cTn id="42"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7" grpId="0" animBg="1"/>
      <p:bldP spid="10248" grpId="0"/>
      <p:bldP spid="10250" grpId="0" animBg="1"/>
      <p:bldP spid="102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200810260817472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41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0" y="5105400"/>
            <a:ext cx="3625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latin typeface=".VnTime" panose="020B7200000000000000" pitchFamily="34" charset="0"/>
              </a:rPr>
              <a:t>ChÊt th¶i c«ng nghiÖp </a:t>
            </a:r>
          </a:p>
          <a:p>
            <a:pPr eaLnBrk="1" hangingPunct="1"/>
            <a:endParaRPr lang="en-US" sz="2800" b="1">
              <a:latin typeface=".VnTime" panose="020B7200000000000000" pitchFamily="34" charset="0"/>
            </a:endParaRPr>
          </a:p>
        </p:txBody>
      </p:sp>
      <p:pic>
        <p:nvPicPr>
          <p:cNvPr id="12293" name="Picture 5" descr="Untitled-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114800" cy="51054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294" name="Text Box 6"/>
          <p:cNvSpPr txBox="1">
            <a:spLocks noChangeArrowheads="1"/>
          </p:cNvSpPr>
          <p:nvPr/>
        </p:nvSpPr>
        <p:spPr bwMode="auto">
          <a:xfrm>
            <a:off x="5867400" y="5257800"/>
            <a:ext cx="3103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t>Chất thải sinh hoạt</a:t>
            </a:r>
          </a:p>
        </p:txBody>
      </p:sp>
      <p:sp>
        <p:nvSpPr>
          <p:cNvPr id="12295" name="AutoShape 7"/>
          <p:cNvSpPr>
            <a:spLocks noChangeArrowheads="1"/>
          </p:cNvSpPr>
          <p:nvPr/>
        </p:nvSpPr>
        <p:spPr bwMode="auto">
          <a:xfrm>
            <a:off x="2971800" y="5867400"/>
            <a:ext cx="3505200" cy="762000"/>
          </a:xfrm>
          <a:prstGeom prst="flowChartMagneticDisk">
            <a:avLst/>
          </a:prstGeom>
          <a:solidFill>
            <a:srgbClr val="FFFF99"/>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b="1">
                <a:solidFill>
                  <a:srgbClr val="FF0000"/>
                </a:solidFill>
              </a:rPr>
              <a:t>Gánh nặng di truyền</a:t>
            </a:r>
          </a:p>
        </p:txBody>
      </p:sp>
      <p:sp>
        <p:nvSpPr>
          <p:cNvPr id="12296" name="Line 8"/>
          <p:cNvSpPr>
            <a:spLocks noChangeShapeType="1"/>
          </p:cNvSpPr>
          <p:nvPr/>
        </p:nvSpPr>
        <p:spPr bwMode="auto">
          <a:xfrm>
            <a:off x="3733800" y="5105400"/>
            <a:ext cx="304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7" name="Line 9"/>
          <p:cNvSpPr>
            <a:spLocks noChangeShapeType="1"/>
          </p:cNvSpPr>
          <p:nvPr/>
        </p:nvSpPr>
        <p:spPr bwMode="auto">
          <a:xfrm flipH="1">
            <a:off x="5410200" y="5105400"/>
            <a:ext cx="304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amond(in)">
                                      <p:cBhvr>
                                        <p:cTn id="7" dur="2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diamond(in)">
                                      <p:cBhvr>
                                        <p:cTn id="12" dur="2000"/>
                                        <p:tgtEl>
                                          <p:spTgt spid="12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diamond(in)">
                                      <p:cBhvr>
                                        <p:cTn id="17" dur="2000"/>
                                        <p:tgtEl>
                                          <p:spTgt spid="122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294"/>
                                        </p:tgtEl>
                                        <p:attrNameLst>
                                          <p:attrName>style.visibility</p:attrName>
                                        </p:attrNameLst>
                                      </p:cBhvr>
                                      <p:to>
                                        <p:strVal val="visible"/>
                                      </p:to>
                                    </p:set>
                                    <p:anim calcmode="lin" valueType="num">
                                      <p:cBhvr additive="base">
                                        <p:cTn id="22" dur="500" fill="hold"/>
                                        <p:tgtEl>
                                          <p:spTgt spid="12294"/>
                                        </p:tgtEl>
                                        <p:attrNameLst>
                                          <p:attrName>ppt_x</p:attrName>
                                        </p:attrNameLst>
                                      </p:cBhvr>
                                      <p:tavLst>
                                        <p:tav tm="0">
                                          <p:val>
                                            <p:strVal val="#ppt_x"/>
                                          </p:val>
                                        </p:tav>
                                        <p:tav tm="100000">
                                          <p:val>
                                            <p:strVal val="#ppt_x"/>
                                          </p:val>
                                        </p:tav>
                                      </p:tavLst>
                                    </p:anim>
                                    <p:anim calcmode="lin" valueType="num">
                                      <p:cBhvr additive="base">
                                        <p:cTn id="23"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2296"/>
                                        </p:tgtEl>
                                        <p:attrNameLst>
                                          <p:attrName>style.visibility</p:attrName>
                                        </p:attrNameLst>
                                      </p:cBhvr>
                                      <p:to>
                                        <p:strVal val="visible"/>
                                      </p:to>
                                    </p:set>
                                    <p:animEffect transition="in" filter="diamond(in)">
                                      <p:cBhvr>
                                        <p:cTn id="28" dur="2000"/>
                                        <p:tgtEl>
                                          <p:spTgt spid="12296"/>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2297"/>
                                        </p:tgtEl>
                                        <p:attrNameLst>
                                          <p:attrName>style.visibility</p:attrName>
                                        </p:attrNameLst>
                                      </p:cBhvr>
                                      <p:to>
                                        <p:strVal val="visible"/>
                                      </p:to>
                                    </p:set>
                                    <p:animEffect transition="in" filter="diamond(in)">
                                      <p:cBhvr>
                                        <p:cTn id="31" dur="2000"/>
                                        <p:tgtEl>
                                          <p:spTgt spid="12297"/>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2295"/>
                                        </p:tgtEl>
                                        <p:attrNameLst>
                                          <p:attrName>style.visibility</p:attrName>
                                        </p:attrNameLst>
                                      </p:cBhvr>
                                      <p:to>
                                        <p:strVal val="visible"/>
                                      </p:to>
                                    </p:set>
                                    <p:animEffect transition="in" filter="diamond(in)">
                                      <p:cBhvr>
                                        <p:cTn id="34" dur="2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4" grpId="0"/>
      <p:bldP spid="12295" grpId="0" animBg="1"/>
      <p:bldP spid="12296" grpId="0" animBg="1"/>
      <p:bldP spid="122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ot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3886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457200" y="0"/>
            <a:ext cx="33035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a:solidFill>
                  <a:srgbClr val="FF3300"/>
                </a:solidFill>
                <a:latin typeface=".VnTime" panose="020B7200000000000000" pitchFamily="34" charset="0"/>
              </a:rPr>
              <a:t>Thuèc b¶o vÖ thùc vËt</a:t>
            </a:r>
          </a:p>
          <a:p>
            <a:pPr eaLnBrk="1" hangingPunct="1"/>
            <a:r>
              <a:rPr lang="en-US" sz="2800">
                <a:solidFill>
                  <a:srgbClr val="FF3300"/>
                </a:solidFill>
                <a:latin typeface=".VnTime" panose="020B7200000000000000" pitchFamily="34" charset="0"/>
              </a:rPr>
              <a:t> trong n«ng nghiÖp</a:t>
            </a:r>
          </a:p>
        </p:txBody>
      </p:sp>
      <p:sp>
        <p:nvSpPr>
          <p:cNvPr id="8196" name="AutoShape 4"/>
          <p:cNvSpPr>
            <a:spLocks noChangeArrowheads="1"/>
          </p:cNvSpPr>
          <p:nvPr/>
        </p:nvSpPr>
        <p:spPr bwMode="auto">
          <a:xfrm>
            <a:off x="2667000" y="5715000"/>
            <a:ext cx="3505200" cy="762000"/>
          </a:xfrm>
          <a:prstGeom prst="flowChartMagneticDisk">
            <a:avLst/>
          </a:prstGeom>
          <a:solidFill>
            <a:srgbClr val="FFFF99"/>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b="1">
                <a:solidFill>
                  <a:srgbClr val="FF0000"/>
                </a:solidFill>
              </a:rPr>
              <a:t>Gánh nặng di truyền</a:t>
            </a:r>
          </a:p>
        </p:txBody>
      </p:sp>
      <p:sp>
        <p:nvSpPr>
          <p:cNvPr id="8197" name="Line 5"/>
          <p:cNvSpPr>
            <a:spLocks noChangeShapeType="1"/>
          </p:cNvSpPr>
          <p:nvPr/>
        </p:nvSpPr>
        <p:spPr bwMode="auto">
          <a:xfrm>
            <a:off x="2895600" y="5029200"/>
            <a:ext cx="304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8198" name="Picture 6" descr="images1327452_nhamaythep1[1]"/>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4267200" y="533400"/>
            <a:ext cx="457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p:cNvSpPr txBox="1">
            <a:spLocks noChangeArrowheads="1"/>
          </p:cNvSpPr>
          <p:nvPr/>
        </p:nvSpPr>
        <p:spPr bwMode="auto">
          <a:xfrm>
            <a:off x="5029200" y="0"/>
            <a:ext cx="323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a:t>Nhà máy điện hạt nhân</a:t>
            </a:r>
          </a:p>
        </p:txBody>
      </p:sp>
      <p:sp>
        <p:nvSpPr>
          <p:cNvPr id="8200" name="Line 8"/>
          <p:cNvSpPr>
            <a:spLocks noChangeShapeType="1"/>
          </p:cNvSpPr>
          <p:nvPr/>
        </p:nvSpPr>
        <p:spPr bwMode="auto">
          <a:xfrm flipH="1">
            <a:off x="5257800" y="4953000"/>
            <a:ext cx="304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ox(in)">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box(in)">
                                      <p:cBhvr>
                                        <p:cTn id="12" dur="500"/>
                                        <p:tgtEl>
                                          <p:spTgt spid="82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box(in)">
                                      <p:cBhvr>
                                        <p:cTn id="1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P spid="82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370px-Nagasakibom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34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1066800" y="0"/>
            <a:ext cx="24987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latin typeface=".VnTime" panose="020B7200000000000000" pitchFamily="34" charset="0"/>
              </a:rPr>
              <a:t>Bom nguyªn tö</a:t>
            </a:r>
          </a:p>
          <a:p>
            <a:pPr eaLnBrk="1" hangingPunct="1"/>
            <a:r>
              <a:rPr lang="en-US" sz="2800">
                <a:solidFill>
                  <a:srgbClr val="FF3300"/>
                </a:solidFill>
                <a:latin typeface=".VnTime" panose="020B7200000000000000" pitchFamily="34" charset="0"/>
              </a:rPr>
              <a:t>                </a:t>
            </a:r>
          </a:p>
        </p:txBody>
      </p:sp>
      <p:pic>
        <p:nvPicPr>
          <p:cNvPr id="34821" name="Picture 5" descr="agentorangesp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144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6"/>
          <p:cNvSpPr txBox="1">
            <a:spLocks noChangeArrowheads="1"/>
          </p:cNvSpPr>
          <p:nvPr/>
        </p:nvSpPr>
        <p:spPr bwMode="auto">
          <a:xfrm>
            <a:off x="4953000" y="0"/>
            <a:ext cx="419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a:latin typeface=".VnTime" panose="020B7200000000000000" pitchFamily="34" charset="0"/>
              </a:rPr>
              <a:t>Mü r¶i chÊt ®éc mµu da cam</a:t>
            </a:r>
          </a:p>
          <a:p>
            <a:pPr eaLnBrk="1" hangingPunct="1"/>
            <a:r>
              <a:rPr lang="en-US" b="1">
                <a:latin typeface=".VnTime" panose="020B7200000000000000" pitchFamily="34" charset="0"/>
              </a:rPr>
              <a:t> xuèng c¸nh rõng ViÖt Nam</a:t>
            </a:r>
          </a:p>
        </p:txBody>
      </p:sp>
      <p:sp>
        <p:nvSpPr>
          <p:cNvPr id="34823" name="AutoShape 7"/>
          <p:cNvSpPr>
            <a:spLocks noChangeArrowheads="1"/>
          </p:cNvSpPr>
          <p:nvPr/>
        </p:nvSpPr>
        <p:spPr bwMode="auto">
          <a:xfrm>
            <a:off x="2667000" y="6096000"/>
            <a:ext cx="3505200" cy="762000"/>
          </a:xfrm>
          <a:prstGeom prst="flowChartMagneticDisk">
            <a:avLst/>
          </a:prstGeom>
          <a:solidFill>
            <a:srgbClr val="FFFF99"/>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b="1">
                <a:solidFill>
                  <a:srgbClr val="FF0000"/>
                </a:solidFill>
              </a:rPr>
              <a:t>Gánh nặng di truyền</a:t>
            </a:r>
          </a:p>
        </p:txBody>
      </p:sp>
      <p:sp>
        <p:nvSpPr>
          <p:cNvPr id="34825" name="Line 9"/>
          <p:cNvSpPr>
            <a:spLocks noChangeShapeType="1"/>
          </p:cNvSpPr>
          <p:nvPr/>
        </p:nvSpPr>
        <p:spPr bwMode="auto">
          <a:xfrm>
            <a:off x="2590800" y="5181600"/>
            <a:ext cx="1143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6" name="Line 10"/>
          <p:cNvSpPr>
            <a:spLocks noChangeShapeType="1"/>
          </p:cNvSpPr>
          <p:nvPr/>
        </p:nvSpPr>
        <p:spPr bwMode="auto">
          <a:xfrm flipH="1">
            <a:off x="5181600" y="5181600"/>
            <a:ext cx="1143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amond(in)">
                                      <p:cBhvr>
                                        <p:cTn id="7" dur="20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ppt_x"/>
                                          </p:val>
                                        </p:tav>
                                        <p:tav tm="100000">
                                          <p:val>
                                            <p:strVal val="#ppt_x"/>
                                          </p:val>
                                        </p:tav>
                                      </p:tavLst>
                                    </p:anim>
                                    <p:anim calcmode="lin" valueType="num">
                                      <p:cBhvr additive="base">
                                        <p:cTn id="13"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34821"/>
                                        </p:tgtEl>
                                        <p:attrNameLst>
                                          <p:attrName>style.visibility</p:attrName>
                                        </p:attrNameLst>
                                      </p:cBhvr>
                                      <p:to>
                                        <p:strVal val="visible"/>
                                      </p:to>
                                    </p:set>
                                    <p:animEffect transition="in" filter="diamond(in)">
                                      <p:cBhvr>
                                        <p:cTn id="18" dur="2000"/>
                                        <p:tgtEl>
                                          <p:spTgt spid="348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822"/>
                                        </p:tgtEl>
                                        <p:attrNameLst>
                                          <p:attrName>style.visibility</p:attrName>
                                        </p:attrNameLst>
                                      </p:cBhvr>
                                      <p:to>
                                        <p:strVal val="visible"/>
                                      </p:to>
                                    </p:set>
                                    <p:anim calcmode="lin" valueType="num">
                                      <p:cBhvr additive="base">
                                        <p:cTn id="23" dur="500" fill="hold"/>
                                        <p:tgtEl>
                                          <p:spTgt spid="34822"/>
                                        </p:tgtEl>
                                        <p:attrNameLst>
                                          <p:attrName>ppt_x</p:attrName>
                                        </p:attrNameLst>
                                      </p:cBhvr>
                                      <p:tavLst>
                                        <p:tav tm="0">
                                          <p:val>
                                            <p:strVal val="#ppt_x"/>
                                          </p:val>
                                        </p:tav>
                                        <p:tav tm="100000">
                                          <p:val>
                                            <p:strVal val="#ppt_x"/>
                                          </p:val>
                                        </p:tav>
                                      </p:tavLst>
                                    </p:anim>
                                    <p:anim calcmode="lin" valueType="num">
                                      <p:cBhvr additive="base">
                                        <p:cTn id="24"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34826"/>
                                        </p:tgtEl>
                                        <p:attrNameLst>
                                          <p:attrName>style.visibility</p:attrName>
                                        </p:attrNameLst>
                                      </p:cBhvr>
                                      <p:to>
                                        <p:strVal val="visible"/>
                                      </p:to>
                                    </p:set>
                                    <p:animEffect transition="in" filter="diamond(in)">
                                      <p:cBhvr>
                                        <p:cTn id="29" dur="2000"/>
                                        <p:tgtEl>
                                          <p:spTgt spid="34826"/>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34825"/>
                                        </p:tgtEl>
                                        <p:attrNameLst>
                                          <p:attrName>style.visibility</p:attrName>
                                        </p:attrNameLst>
                                      </p:cBhvr>
                                      <p:to>
                                        <p:strVal val="visible"/>
                                      </p:to>
                                    </p:set>
                                    <p:animEffect transition="in" filter="diamond(in)">
                                      <p:cBhvr>
                                        <p:cTn id="32" dur="2000"/>
                                        <p:tgtEl>
                                          <p:spTgt spid="34825"/>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34823"/>
                                        </p:tgtEl>
                                        <p:attrNameLst>
                                          <p:attrName>style.visibility</p:attrName>
                                        </p:attrNameLst>
                                      </p:cBhvr>
                                      <p:to>
                                        <p:strVal val="visible"/>
                                      </p:to>
                                    </p:set>
                                    <p:animEffect transition="in" filter="diamond(in)">
                                      <p:cBhvr>
                                        <p:cTn id="35" dur="20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2" grpId="0"/>
      <p:bldP spid="34823" grpId="0" animBg="1"/>
      <p:bldP spid="34825" grpId="0" animBg="1"/>
      <p:bldP spid="348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762000" y="4572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dirty="0" err="1">
                <a:solidFill>
                  <a:srgbClr val="FF0000"/>
                </a:solidFill>
              </a:rPr>
              <a:t>Có</a:t>
            </a:r>
            <a:r>
              <a:rPr lang="en-US" sz="2800" b="1" dirty="0">
                <a:solidFill>
                  <a:srgbClr val="FF0000"/>
                </a:solidFill>
              </a:rPr>
              <a:t> </a:t>
            </a:r>
            <a:r>
              <a:rPr lang="en-US" sz="2800" b="1" dirty="0" err="1">
                <a:solidFill>
                  <a:srgbClr val="FF0000"/>
                </a:solidFill>
              </a:rPr>
              <a:t>biện</a:t>
            </a:r>
            <a:r>
              <a:rPr lang="en-US" sz="2800" b="1" dirty="0">
                <a:solidFill>
                  <a:srgbClr val="FF0000"/>
                </a:solidFill>
              </a:rPr>
              <a:t> </a:t>
            </a:r>
            <a:r>
              <a:rPr lang="en-US" sz="2800" b="1" dirty="0" err="1">
                <a:solidFill>
                  <a:srgbClr val="FF0000"/>
                </a:solidFill>
              </a:rPr>
              <a:t>pháp</a:t>
            </a:r>
            <a:r>
              <a:rPr lang="en-US" sz="2800" b="1" dirty="0">
                <a:solidFill>
                  <a:srgbClr val="FF0000"/>
                </a:solidFill>
              </a:rPr>
              <a:t> </a:t>
            </a:r>
            <a:r>
              <a:rPr lang="en-US" sz="2800" b="1" dirty="0" err="1">
                <a:solidFill>
                  <a:srgbClr val="FF0000"/>
                </a:solidFill>
              </a:rPr>
              <a:t>gì</a:t>
            </a:r>
            <a:r>
              <a:rPr lang="en-US" sz="2800" b="1" dirty="0">
                <a:solidFill>
                  <a:srgbClr val="FF0000"/>
                </a:solidFill>
              </a:rPr>
              <a:t> </a:t>
            </a:r>
            <a:r>
              <a:rPr lang="en-US" sz="2800" b="1" dirty="0" err="1">
                <a:solidFill>
                  <a:srgbClr val="FF0000"/>
                </a:solidFill>
              </a:rPr>
              <a:t>để</a:t>
            </a:r>
            <a:r>
              <a:rPr lang="en-US" sz="2800" b="1" dirty="0">
                <a:solidFill>
                  <a:srgbClr val="FF0000"/>
                </a:solidFill>
              </a:rPr>
              <a:t> </a:t>
            </a:r>
            <a:r>
              <a:rPr lang="en-US" sz="2800" b="1" dirty="0" err="1">
                <a:solidFill>
                  <a:srgbClr val="FF0000"/>
                </a:solidFill>
              </a:rPr>
              <a:t>bảo</a:t>
            </a:r>
            <a:r>
              <a:rPr lang="en-US" sz="2800" b="1" dirty="0">
                <a:solidFill>
                  <a:srgbClr val="FF0000"/>
                </a:solidFill>
              </a:rPr>
              <a:t> </a:t>
            </a:r>
            <a:r>
              <a:rPr lang="en-US" sz="2800" b="1" dirty="0" err="1">
                <a:solidFill>
                  <a:srgbClr val="FF0000"/>
                </a:solidFill>
              </a:rPr>
              <a:t>vệ</a:t>
            </a:r>
            <a:r>
              <a:rPr lang="en-US" sz="2800" b="1" dirty="0">
                <a:solidFill>
                  <a:srgbClr val="FF0000"/>
                </a:solidFill>
              </a:rPr>
              <a:t> </a:t>
            </a:r>
            <a:r>
              <a:rPr lang="en-US" sz="2800" b="1" dirty="0" err="1">
                <a:solidFill>
                  <a:srgbClr val="FF0000"/>
                </a:solidFill>
              </a:rPr>
              <a:t>vốn</a:t>
            </a:r>
            <a:r>
              <a:rPr lang="en-US" sz="2800" b="1" dirty="0">
                <a:solidFill>
                  <a:srgbClr val="FF0000"/>
                </a:solidFill>
              </a:rPr>
              <a:t> gen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loài</a:t>
            </a:r>
            <a:r>
              <a:rPr lang="en-US" sz="2800" b="1" dirty="0">
                <a:solidFill>
                  <a:srgbClr val="FF0000"/>
                </a:solidFill>
              </a:rPr>
              <a:t> </a:t>
            </a:r>
            <a:r>
              <a:rPr lang="en-US" sz="2800" b="1" dirty="0" err="1">
                <a:solidFill>
                  <a:srgbClr val="FF0000"/>
                </a:solidFill>
              </a:rPr>
              <a:t>người</a:t>
            </a:r>
            <a:endParaRPr lang="en-US" sz="2800" b="1" dirty="0">
              <a:solidFill>
                <a:srgbClr val="FF0000"/>
              </a:solidFill>
            </a:endParaRPr>
          </a:p>
        </p:txBody>
      </p:sp>
      <p:sp>
        <p:nvSpPr>
          <p:cNvPr id="11275" name="Text Box 11"/>
          <p:cNvSpPr txBox="1">
            <a:spLocks noChangeArrowheads="1"/>
          </p:cNvSpPr>
          <p:nvPr/>
        </p:nvSpPr>
        <p:spPr bwMode="auto">
          <a:xfrm>
            <a:off x="762000" y="1828800"/>
            <a:ext cx="2438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solidFill>
                  <a:srgbClr val="FF0000"/>
                </a:solidFill>
              </a:rPr>
              <a:t>Tạo môi    trường </a:t>
            </a:r>
          </a:p>
          <a:p>
            <a:pPr eaLnBrk="1" hangingPunct="1"/>
            <a:r>
              <a:rPr lang="en-US" sz="2800" b="1">
                <a:solidFill>
                  <a:srgbClr val="FF0000"/>
                </a:solidFill>
              </a:rPr>
              <a:t>sạch nhằm </a:t>
            </a:r>
          </a:p>
          <a:p>
            <a:pPr eaLnBrk="1" hangingPunct="1"/>
            <a:r>
              <a:rPr lang="en-US" sz="2800" b="1">
                <a:solidFill>
                  <a:srgbClr val="FF0000"/>
                </a:solidFill>
              </a:rPr>
              <a:t>hạn chế các </a:t>
            </a:r>
          </a:p>
          <a:p>
            <a:pPr eaLnBrk="1" hangingPunct="1"/>
            <a:r>
              <a:rPr lang="en-US" sz="2800" b="1">
                <a:solidFill>
                  <a:srgbClr val="FF0000"/>
                </a:solidFill>
              </a:rPr>
              <a:t>tác nhân </a:t>
            </a:r>
          </a:p>
          <a:p>
            <a:pPr eaLnBrk="1" hangingPunct="1"/>
            <a:r>
              <a:rPr lang="en-US" sz="2800" b="1">
                <a:solidFill>
                  <a:srgbClr val="FF0000"/>
                </a:solidFill>
              </a:rPr>
              <a:t>đột biến</a:t>
            </a:r>
          </a:p>
        </p:txBody>
      </p:sp>
      <p:sp>
        <p:nvSpPr>
          <p:cNvPr id="11276" name="Text Box 12"/>
          <p:cNvSpPr txBox="1">
            <a:spLocks noChangeArrowheads="1"/>
          </p:cNvSpPr>
          <p:nvPr/>
        </p:nvSpPr>
        <p:spPr bwMode="auto">
          <a:xfrm>
            <a:off x="3429000" y="2133600"/>
            <a:ext cx="2057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t>Tư vấn di        truyền </a:t>
            </a:r>
          </a:p>
          <a:p>
            <a:pPr eaLnBrk="1" hangingPunct="1"/>
            <a:r>
              <a:rPr lang="en-US" sz="2800" b="1"/>
              <a:t>và sàng </a:t>
            </a:r>
          </a:p>
          <a:p>
            <a:pPr eaLnBrk="1" hangingPunct="1"/>
            <a:r>
              <a:rPr lang="en-US" sz="2800" b="1"/>
              <a:t>lọc trước</a:t>
            </a:r>
          </a:p>
          <a:p>
            <a:pPr eaLnBrk="1" hangingPunct="1"/>
            <a:r>
              <a:rPr lang="en-US" sz="2800" b="1"/>
              <a:t> sinh</a:t>
            </a:r>
          </a:p>
        </p:txBody>
      </p:sp>
      <p:sp>
        <p:nvSpPr>
          <p:cNvPr id="11277" name="Text Box 13"/>
          <p:cNvSpPr txBox="1">
            <a:spLocks noChangeArrowheads="1"/>
          </p:cNvSpPr>
          <p:nvPr/>
        </p:nvSpPr>
        <p:spPr bwMode="auto">
          <a:xfrm>
            <a:off x="6172200" y="2209800"/>
            <a:ext cx="24796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a:solidFill>
                  <a:srgbClr val="800000"/>
                </a:solidFill>
              </a:rPr>
              <a:t>Liệu pháp</a:t>
            </a:r>
          </a:p>
          <a:p>
            <a:pPr eaLnBrk="1" hangingPunct="1"/>
            <a:r>
              <a:rPr lang="en-US" sz="2800" b="1">
                <a:solidFill>
                  <a:srgbClr val="800000"/>
                </a:solidFill>
              </a:rPr>
              <a:t>Gen - kỹ thuật </a:t>
            </a:r>
          </a:p>
          <a:p>
            <a:pPr eaLnBrk="1" hangingPunct="1"/>
            <a:r>
              <a:rPr lang="en-US" sz="2800" b="1">
                <a:solidFill>
                  <a:srgbClr val="800000"/>
                </a:solidFill>
              </a:rPr>
              <a:t>của tương lai</a:t>
            </a:r>
          </a:p>
        </p:txBody>
      </p:sp>
      <p:sp>
        <p:nvSpPr>
          <p:cNvPr id="11278" name="Oval 14"/>
          <p:cNvSpPr>
            <a:spLocks noChangeArrowheads="1"/>
          </p:cNvSpPr>
          <p:nvPr/>
        </p:nvSpPr>
        <p:spPr bwMode="auto">
          <a:xfrm>
            <a:off x="0" y="304800"/>
            <a:ext cx="762000" cy="838200"/>
          </a:xfrm>
          <a:prstGeom prst="ellipse">
            <a:avLst/>
          </a:prstGeom>
          <a:solidFill>
            <a:srgbClr val="FF66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6000">
                <a:solidFill>
                  <a:srgbClr val="FF0000"/>
                </a:solidFill>
                <a:cs typeface="Times New Roman" panose="02020603050405020304" pitchFamily="18" charset="0"/>
              </a:rPr>
              <a:t>?</a:t>
            </a:r>
          </a:p>
        </p:txBody>
      </p:sp>
      <p:sp>
        <p:nvSpPr>
          <p:cNvPr id="11281" name="Line 17"/>
          <p:cNvSpPr>
            <a:spLocks noChangeShapeType="1"/>
          </p:cNvSpPr>
          <p:nvPr/>
        </p:nvSpPr>
        <p:spPr bwMode="auto">
          <a:xfrm flipH="1">
            <a:off x="1828800" y="990600"/>
            <a:ext cx="1371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2" name="Line 18"/>
          <p:cNvSpPr>
            <a:spLocks noChangeShapeType="1"/>
          </p:cNvSpPr>
          <p:nvPr/>
        </p:nvSpPr>
        <p:spPr bwMode="auto">
          <a:xfrm flipH="1">
            <a:off x="4419600" y="990600"/>
            <a:ext cx="3810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3" name="Line 19"/>
          <p:cNvSpPr>
            <a:spLocks noChangeShapeType="1"/>
          </p:cNvSpPr>
          <p:nvPr/>
        </p:nvSpPr>
        <p:spPr bwMode="auto">
          <a:xfrm>
            <a:off x="5638800" y="914400"/>
            <a:ext cx="13716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78"/>
                                        </p:tgtEl>
                                        <p:attrNameLst>
                                          <p:attrName>style.visibility</p:attrName>
                                        </p:attrNameLst>
                                      </p:cBhvr>
                                      <p:to>
                                        <p:strVal val="visible"/>
                                      </p:to>
                                    </p:set>
                                    <p:animEffect transition="in" filter="diamond(in)">
                                      <p:cBhvr>
                                        <p:cTn id="7" dur="2000"/>
                                        <p:tgtEl>
                                          <p:spTgt spid="1127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diamond(in)">
                                      <p:cBhvr>
                                        <p:cTn id="10" dur="2000"/>
                                        <p:tgtEl>
                                          <p:spTgt spid="112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1281"/>
                                        </p:tgtEl>
                                        <p:attrNameLst>
                                          <p:attrName>style.visibility</p:attrName>
                                        </p:attrNameLst>
                                      </p:cBhvr>
                                      <p:to>
                                        <p:strVal val="visible"/>
                                      </p:to>
                                    </p:set>
                                    <p:animEffect transition="in" filter="diamond(in)">
                                      <p:cBhvr>
                                        <p:cTn id="15" dur="2000"/>
                                        <p:tgtEl>
                                          <p:spTgt spid="11281"/>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1275"/>
                                        </p:tgtEl>
                                        <p:attrNameLst>
                                          <p:attrName>style.visibility</p:attrName>
                                        </p:attrNameLst>
                                      </p:cBhvr>
                                      <p:to>
                                        <p:strVal val="visible"/>
                                      </p:to>
                                    </p:set>
                                    <p:animEffect transition="in" filter="diamond(in)">
                                      <p:cBhvr>
                                        <p:cTn id="18" dur="2000"/>
                                        <p:tgtEl>
                                          <p:spTgt spid="1127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1282"/>
                                        </p:tgtEl>
                                        <p:attrNameLst>
                                          <p:attrName>style.visibility</p:attrName>
                                        </p:attrNameLst>
                                      </p:cBhvr>
                                      <p:to>
                                        <p:strVal val="visible"/>
                                      </p:to>
                                    </p:set>
                                    <p:animEffect transition="in" filter="diamond(in)">
                                      <p:cBhvr>
                                        <p:cTn id="23" dur="2000"/>
                                        <p:tgtEl>
                                          <p:spTgt spid="11282"/>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1276"/>
                                        </p:tgtEl>
                                        <p:attrNameLst>
                                          <p:attrName>style.visibility</p:attrName>
                                        </p:attrNameLst>
                                      </p:cBhvr>
                                      <p:to>
                                        <p:strVal val="visible"/>
                                      </p:to>
                                    </p:set>
                                    <p:animEffect transition="in" filter="diamond(in)">
                                      <p:cBhvr>
                                        <p:cTn id="26" dur="2000"/>
                                        <p:tgtEl>
                                          <p:spTgt spid="1127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1283"/>
                                        </p:tgtEl>
                                        <p:attrNameLst>
                                          <p:attrName>style.visibility</p:attrName>
                                        </p:attrNameLst>
                                      </p:cBhvr>
                                      <p:to>
                                        <p:strVal val="visible"/>
                                      </p:to>
                                    </p:set>
                                    <p:animEffect transition="in" filter="diamond(in)">
                                      <p:cBhvr>
                                        <p:cTn id="31" dur="2000"/>
                                        <p:tgtEl>
                                          <p:spTgt spid="11283"/>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1277"/>
                                        </p:tgtEl>
                                        <p:attrNameLst>
                                          <p:attrName>style.visibility</p:attrName>
                                        </p:attrNameLst>
                                      </p:cBhvr>
                                      <p:to>
                                        <p:strVal val="visible"/>
                                      </p:to>
                                    </p:set>
                                    <p:animEffect transition="in" filter="diamond(in)">
                                      <p:cBhvr>
                                        <p:cTn id="34" dur="20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75" grpId="0"/>
      <p:bldP spid="11276" grpId="0"/>
      <p:bldP spid="11277" grpId="0"/>
      <p:bldP spid="11278" grpId="0" animBg="1"/>
      <p:bldP spid="11281" grpId="0" animBg="1"/>
      <p:bldP spid="11282" grpId="0" animBg="1"/>
      <p:bldP spid="112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457200" y="0"/>
            <a:ext cx="2122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1" u="sng">
                <a:solidFill>
                  <a:srgbClr val="FF0000"/>
                </a:solidFill>
              </a:rPr>
              <a:t>2.Biện pháp:</a:t>
            </a:r>
          </a:p>
        </p:txBody>
      </p:sp>
      <p:sp>
        <p:nvSpPr>
          <p:cNvPr id="17414" name="Text Box 6"/>
          <p:cNvSpPr txBox="1">
            <a:spLocks noChangeArrowheads="1"/>
          </p:cNvSpPr>
          <p:nvPr/>
        </p:nvSpPr>
        <p:spPr bwMode="auto">
          <a:xfrm>
            <a:off x="533400" y="457200"/>
            <a:ext cx="8610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u="sng" dirty="0" err="1">
                <a:solidFill>
                  <a:srgbClr val="FFFF00"/>
                </a:solidFill>
              </a:rPr>
              <a:t>a.Tạo</a:t>
            </a:r>
            <a:r>
              <a:rPr lang="en-US" b="1" u="sng" dirty="0">
                <a:solidFill>
                  <a:srgbClr val="FFFF00"/>
                </a:solidFill>
              </a:rPr>
              <a:t> </a:t>
            </a:r>
            <a:r>
              <a:rPr lang="en-US" b="1" u="sng" dirty="0" err="1">
                <a:solidFill>
                  <a:srgbClr val="FFFF00"/>
                </a:solidFill>
              </a:rPr>
              <a:t>môi</a:t>
            </a:r>
            <a:r>
              <a:rPr lang="en-US" b="1" u="sng" dirty="0">
                <a:solidFill>
                  <a:srgbClr val="FFFF00"/>
                </a:solidFill>
              </a:rPr>
              <a:t> </a:t>
            </a:r>
            <a:r>
              <a:rPr lang="en-US" b="1" u="sng" dirty="0" err="1">
                <a:solidFill>
                  <a:srgbClr val="FFFF00"/>
                </a:solidFill>
              </a:rPr>
              <a:t>trường</a:t>
            </a:r>
            <a:r>
              <a:rPr lang="en-US" b="1" u="sng" dirty="0">
                <a:solidFill>
                  <a:srgbClr val="FFFF00"/>
                </a:solidFill>
              </a:rPr>
              <a:t> </a:t>
            </a:r>
            <a:r>
              <a:rPr lang="en-US" b="1" u="sng" dirty="0" err="1">
                <a:solidFill>
                  <a:srgbClr val="FFFF00"/>
                </a:solidFill>
              </a:rPr>
              <a:t>sạch</a:t>
            </a:r>
            <a:r>
              <a:rPr lang="en-US" b="1" u="sng" dirty="0">
                <a:solidFill>
                  <a:srgbClr val="FFFF00"/>
                </a:solidFill>
              </a:rPr>
              <a:t> </a:t>
            </a:r>
            <a:r>
              <a:rPr lang="en-US" b="1" u="sng" dirty="0" err="1">
                <a:solidFill>
                  <a:srgbClr val="FFFF00"/>
                </a:solidFill>
              </a:rPr>
              <a:t>nhằm</a:t>
            </a:r>
            <a:r>
              <a:rPr lang="en-US" b="1" u="sng" dirty="0">
                <a:solidFill>
                  <a:srgbClr val="FFFF00"/>
                </a:solidFill>
              </a:rPr>
              <a:t> </a:t>
            </a:r>
            <a:r>
              <a:rPr lang="en-US" b="1" u="sng" dirty="0" err="1">
                <a:solidFill>
                  <a:srgbClr val="FFFF00"/>
                </a:solidFill>
              </a:rPr>
              <a:t>hạn</a:t>
            </a:r>
            <a:r>
              <a:rPr lang="en-US" b="1" u="sng" dirty="0">
                <a:solidFill>
                  <a:srgbClr val="FFFF00"/>
                </a:solidFill>
              </a:rPr>
              <a:t> </a:t>
            </a:r>
            <a:r>
              <a:rPr lang="en-US" b="1" u="sng" dirty="0" err="1">
                <a:solidFill>
                  <a:srgbClr val="FFFF00"/>
                </a:solidFill>
              </a:rPr>
              <a:t>chế</a:t>
            </a:r>
            <a:r>
              <a:rPr lang="en-US" b="1" u="sng" dirty="0">
                <a:solidFill>
                  <a:srgbClr val="FFFF00"/>
                </a:solidFill>
              </a:rPr>
              <a:t> </a:t>
            </a:r>
            <a:r>
              <a:rPr lang="en-US" b="1" u="sng" dirty="0" err="1">
                <a:solidFill>
                  <a:srgbClr val="FFFF00"/>
                </a:solidFill>
              </a:rPr>
              <a:t>các</a:t>
            </a:r>
            <a:r>
              <a:rPr lang="en-US" b="1" u="sng" dirty="0">
                <a:solidFill>
                  <a:srgbClr val="FFFF00"/>
                </a:solidFill>
              </a:rPr>
              <a:t> </a:t>
            </a:r>
            <a:r>
              <a:rPr lang="en-US" b="1" u="sng" dirty="0" err="1">
                <a:solidFill>
                  <a:srgbClr val="FFFF00"/>
                </a:solidFill>
              </a:rPr>
              <a:t>tác</a:t>
            </a:r>
            <a:r>
              <a:rPr lang="en-US" b="1" u="sng" dirty="0">
                <a:solidFill>
                  <a:srgbClr val="FFFF00"/>
                </a:solidFill>
              </a:rPr>
              <a:t> </a:t>
            </a:r>
            <a:r>
              <a:rPr lang="en-US" b="1" u="sng" dirty="0" err="1">
                <a:solidFill>
                  <a:srgbClr val="FFFF00"/>
                </a:solidFill>
              </a:rPr>
              <a:t>nhân</a:t>
            </a:r>
            <a:r>
              <a:rPr lang="en-US" b="1" u="sng" dirty="0">
                <a:solidFill>
                  <a:srgbClr val="FFFF00"/>
                </a:solidFill>
              </a:rPr>
              <a:t> </a:t>
            </a:r>
            <a:r>
              <a:rPr lang="en-US" b="1" u="sng" dirty="0" err="1">
                <a:solidFill>
                  <a:srgbClr val="FFFF00"/>
                </a:solidFill>
              </a:rPr>
              <a:t>đột</a:t>
            </a:r>
            <a:r>
              <a:rPr lang="en-US" b="1" u="sng" dirty="0">
                <a:solidFill>
                  <a:srgbClr val="FFFF00"/>
                </a:solidFill>
              </a:rPr>
              <a:t> </a:t>
            </a:r>
            <a:r>
              <a:rPr lang="en-US" b="1" u="sng" dirty="0" err="1">
                <a:solidFill>
                  <a:srgbClr val="FFFF00"/>
                </a:solidFill>
              </a:rPr>
              <a:t>biến</a:t>
            </a:r>
            <a:r>
              <a:rPr lang="en-US" b="1" dirty="0">
                <a:solidFill>
                  <a:srgbClr val="FFFF00"/>
                </a:solidFill>
              </a:rPr>
              <a:t>:</a:t>
            </a:r>
          </a:p>
          <a:p>
            <a:pPr eaLnBrk="1" hangingPunct="1"/>
            <a:r>
              <a:rPr lang="en-US" dirty="0" smtClean="0"/>
              <a:t>- </a:t>
            </a:r>
            <a:r>
              <a:rPr lang="en-US" dirty="0" err="1" smtClean="0"/>
              <a:t>Không</a:t>
            </a:r>
            <a:r>
              <a:rPr lang="en-US" dirty="0" smtClean="0"/>
              <a:t> </a:t>
            </a:r>
            <a:r>
              <a:rPr lang="en-US" dirty="0" err="1"/>
              <a:t>thải</a:t>
            </a:r>
            <a:r>
              <a:rPr lang="en-US" dirty="0"/>
              <a:t> </a:t>
            </a:r>
            <a:r>
              <a:rPr lang="en-US" dirty="0" err="1"/>
              <a:t>rác</a:t>
            </a:r>
            <a:r>
              <a:rPr lang="en-US" dirty="0"/>
              <a:t> </a:t>
            </a:r>
            <a:r>
              <a:rPr lang="en-US" dirty="0" err="1"/>
              <a:t>bừa</a:t>
            </a:r>
            <a:r>
              <a:rPr lang="en-US" dirty="0"/>
              <a:t> </a:t>
            </a:r>
            <a:r>
              <a:rPr lang="en-US" dirty="0" err="1"/>
              <a:t>bãi</a:t>
            </a:r>
            <a:r>
              <a:rPr lang="en-US" dirty="0"/>
              <a:t> </a:t>
            </a:r>
            <a:r>
              <a:rPr lang="en-US" dirty="0" err="1"/>
              <a:t>vào</a:t>
            </a:r>
            <a:r>
              <a:rPr lang="en-US" dirty="0"/>
              <a:t> </a:t>
            </a:r>
            <a:r>
              <a:rPr lang="en-US" dirty="0" err="1"/>
              <a:t>môi</a:t>
            </a:r>
            <a:r>
              <a:rPr lang="en-US" dirty="0"/>
              <a:t> </a:t>
            </a:r>
            <a:r>
              <a:rPr lang="en-US" dirty="0" err="1"/>
              <a:t>trường</a:t>
            </a:r>
            <a:r>
              <a:rPr lang="en-US" dirty="0"/>
              <a:t>..</a:t>
            </a:r>
            <a:r>
              <a:rPr lang="en-US" dirty="0" err="1"/>
              <a:t>có</a:t>
            </a:r>
            <a:r>
              <a:rPr lang="en-US" dirty="0"/>
              <a:t> </a:t>
            </a:r>
            <a:r>
              <a:rPr lang="en-US" dirty="0" err="1"/>
              <a:t>công</a:t>
            </a:r>
            <a:r>
              <a:rPr lang="en-US" dirty="0"/>
              <a:t> </a:t>
            </a:r>
            <a:r>
              <a:rPr lang="en-US" dirty="0" err="1"/>
              <a:t>nghệ</a:t>
            </a:r>
            <a:r>
              <a:rPr lang="en-US" dirty="0"/>
              <a:t> </a:t>
            </a:r>
            <a:r>
              <a:rPr lang="en-US" dirty="0" err="1"/>
              <a:t>tái</a:t>
            </a:r>
            <a:r>
              <a:rPr lang="en-US" dirty="0"/>
              <a:t> </a:t>
            </a:r>
            <a:r>
              <a:rPr lang="en-US" dirty="0" err="1"/>
              <a:t>chế</a:t>
            </a:r>
            <a:r>
              <a:rPr lang="en-US" dirty="0"/>
              <a:t> </a:t>
            </a:r>
            <a:r>
              <a:rPr lang="en-US" dirty="0" err="1"/>
              <a:t>rác</a:t>
            </a:r>
            <a:endParaRPr lang="en-US" dirty="0"/>
          </a:p>
          <a:p>
            <a:pPr eaLnBrk="1" hangingPunct="1"/>
            <a:r>
              <a:rPr lang="en-US" dirty="0" smtClean="0"/>
              <a:t>- </a:t>
            </a:r>
            <a:r>
              <a:rPr lang="en-US" dirty="0" err="1" smtClean="0"/>
              <a:t>Hệ</a:t>
            </a:r>
            <a:r>
              <a:rPr lang="en-US" dirty="0" smtClean="0"/>
              <a:t> </a:t>
            </a:r>
            <a:r>
              <a:rPr lang="en-US" dirty="0" err="1"/>
              <a:t>thống</a:t>
            </a:r>
            <a:r>
              <a:rPr lang="en-US" dirty="0"/>
              <a:t> </a:t>
            </a:r>
            <a:r>
              <a:rPr lang="en-US" dirty="0" err="1"/>
              <a:t>máy</a:t>
            </a:r>
            <a:r>
              <a:rPr lang="en-US" dirty="0"/>
              <a:t> </a:t>
            </a:r>
            <a:r>
              <a:rPr lang="en-US" dirty="0" err="1"/>
              <a:t>móc</a:t>
            </a:r>
            <a:r>
              <a:rPr lang="en-US" dirty="0"/>
              <a:t> </a:t>
            </a:r>
            <a:r>
              <a:rPr lang="en-US" dirty="0" err="1"/>
              <a:t>khép</a:t>
            </a:r>
            <a:r>
              <a:rPr lang="en-US" dirty="0"/>
              <a:t> </a:t>
            </a:r>
            <a:r>
              <a:rPr lang="en-US" dirty="0" err="1"/>
              <a:t>kín</a:t>
            </a:r>
            <a:r>
              <a:rPr lang="en-US" dirty="0"/>
              <a:t> </a:t>
            </a:r>
            <a:r>
              <a:rPr lang="en-US" dirty="0" err="1"/>
              <a:t>hạn</a:t>
            </a:r>
            <a:r>
              <a:rPr lang="en-US" dirty="0"/>
              <a:t> </a:t>
            </a:r>
            <a:r>
              <a:rPr lang="en-US" dirty="0" err="1"/>
              <a:t>chế</a:t>
            </a:r>
            <a:r>
              <a:rPr lang="en-US" dirty="0"/>
              <a:t> </a:t>
            </a:r>
            <a:r>
              <a:rPr lang="en-US" dirty="0" err="1"/>
              <a:t>khí</a:t>
            </a:r>
            <a:r>
              <a:rPr lang="en-US" dirty="0"/>
              <a:t> </a:t>
            </a:r>
            <a:r>
              <a:rPr lang="en-US" dirty="0" err="1" smtClean="0"/>
              <a:t>thải</a:t>
            </a:r>
            <a:endParaRPr lang="en-US" dirty="0"/>
          </a:p>
          <a:p>
            <a:pPr eaLnBrk="1" hangingPunct="1"/>
            <a:r>
              <a:rPr lang="en-US" dirty="0" smtClean="0"/>
              <a:t>- </a:t>
            </a:r>
            <a:r>
              <a:rPr lang="en-US" dirty="0" err="1" smtClean="0"/>
              <a:t>Chống</a:t>
            </a:r>
            <a:r>
              <a:rPr lang="en-US" dirty="0" smtClean="0"/>
              <a:t> </a:t>
            </a:r>
            <a:r>
              <a:rPr lang="en-US" dirty="0" err="1"/>
              <a:t>chiến</a:t>
            </a:r>
            <a:r>
              <a:rPr lang="en-US" dirty="0"/>
              <a:t> </a:t>
            </a:r>
            <a:r>
              <a:rPr lang="en-US" dirty="0" err="1"/>
              <a:t>tranh</a:t>
            </a:r>
            <a:r>
              <a:rPr lang="en-US" dirty="0"/>
              <a:t> </a:t>
            </a:r>
            <a:r>
              <a:rPr lang="en-US" dirty="0" err="1"/>
              <a:t>vũ</a:t>
            </a:r>
            <a:r>
              <a:rPr lang="en-US" dirty="0"/>
              <a:t> </a:t>
            </a:r>
            <a:r>
              <a:rPr lang="en-US" dirty="0" err="1"/>
              <a:t>khí</a:t>
            </a:r>
            <a:r>
              <a:rPr lang="en-US" dirty="0"/>
              <a:t> </a:t>
            </a:r>
            <a:r>
              <a:rPr lang="en-US" dirty="0" err="1"/>
              <a:t>hạt</a:t>
            </a:r>
            <a:r>
              <a:rPr lang="en-US" dirty="0"/>
              <a:t> </a:t>
            </a:r>
            <a:r>
              <a:rPr lang="en-US" dirty="0" err="1"/>
              <a:t>nhân</a:t>
            </a:r>
            <a:r>
              <a:rPr lang="en-US" dirty="0"/>
              <a:t> </a:t>
            </a:r>
            <a:r>
              <a:rPr lang="en-US" dirty="0" err="1"/>
              <a:t>sản</a:t>
            </a:r>
            <a:r>
              <a:rPr lang="en-US" dirty="0"/>
              <a:t> </a:t>
            </a:r>
            <a:r>
              <a:rPr lang="en-US" dirty="0" err="1"/>
              <a:t>xuất</a:t>
            </a:r>
            <a:r>
              <a:rPr lang="en-US" dirty="0" smtClean="0"/>
              <a:t>, </a:t>
            </a:r>
            <a:r>
              <a:rPr lang="en-US" dirty="0" err="1" smtClean="0"/>
              <a:t>thử</a:t>
            </a:r>
            <a:r>
              <a:rPr lang="en-US" dirty="0" smtClean="0"/>
              <a:t> </a:t>
            </a:r>
            <a:r>
              <a:rPr lang="en-US" dirty="0" err="1"/>
              <a:t>vũ</a:t>
            </a:r>
            <a:r>
              <a:rPr lang="en-US" dirty="0"/>
              <a:t> </a:t>
            </a:r>
            <a:r>
              <a:rPr lang="en-US" dirty="0" err="1"/>
              <a:t>khí</a:t>
            </a:r>
            <a:r>
              <a:rPr lang="en-US" dirty="0"/>
              <a:t> </a:t>
            </a:r>
            <a:r>
              <a:rPr lang="en-US" dirty="0" err="1"/>
              <a:t>hạt</a:t>
            </a:r>
            <a:r>
              <a:rPr lang="en-US" dirty="0"/>
              <a:t> </a:t>
            </a:r>
            <a:r>
              <a:rPr lang="en-US" dirty="0" err="1"/>
              <a:t>nhân</a:t>
            </a:r>
            <a:endParaRPr lang="en-US" dirty="0"/>
          </a:p>
          <a:p>
            <a:pPr eaLnBrk="1" hangingPunct="1"/>
            <a:r>
              <a:rPr lang="en-US" dirty="0" smtClean="0"/>
              <a:t>- </a:t>
            </a:r>
            <a:r>
              <a:rPr lang="en-US" dirty="0" err="1" smtClean="0"/>
              <a:t>Sử</a:t>
            </a:r>
            <a:r>
              <a:rPr lang="en-US" dirty="0" smtClean="0"/>
              <a:t> </a:t>
            </a:r>
            <a:r>
              <a:rPr lang="en-US" dirty="0" err="1"/>
              <a:t>dụng</a:t>
            </a:r>
            <a:r>
              <a:rPr lang="en-US" dirty="0"/>
              <a:t> </a:t>
            </a:r>
            <a:r>
              <a:rPr lang="en-US" dirty="0" err="1"/>
              <a:t>thuốc</a:t>
            </a:r>
            <a:r>
              <a:rPr lang="en-US" dirty="0"/>
              <a:t> </a:t>
            </a:r>
            <a:r>
              <a:rPr lang="en-US" dirty="0" err="1"/>
              <a:t>trừ</a:t>
            </a:r>
            <a:r>
              <a:rPr lang="en-US" dirty="0"/>
              <a:t> </a:t>
            </a:r>
            <a:r>
              <a:rPr lang="en-US" dirty="0" err="1" smtClean="0"/>
              <a:t>sâu</a:t>
            </a:r>
            <a:r>
              <a:rPr lang="en-US" dirty="0" smtClean="0"/>
              <a:t>, </a:t>
            </a:r>
            <a:r>
              <a:rPr lang="en-US" dirty="0" err="1" smtClean="0"/>
              <a:t>diệt</a:t>
            </a:r>
            <a:r>
              <a:rPr lang="en-US" dirty="0" smtClean="0"/>
              <a:t> </a:t>
            </a:r>
            <a:r>
              <a:rPr lang="en-US" dirty="0" err="1"/>
              <a:t>cỏ</a:t>
            </a:r>
            <a:r>
              <a:rPr lang="en-US" dirty="0"/>
              <a:t> </a:t>
            </a:r>
            <a:r>
              <a:rPr lang="en-US" dirty="0" err="1"/>
              <a:t>đúng</a:t>
            </a:r>
            <a:r>
              <a:rPr lang="en-US" dirty="0"/>
              <a:t> </a:t>
            </a:r>
            <a:r>
              <a:rPr lang="en-US" dirty="0" err="1"/>
              <a:t>quy</a:t>
            </a:r>
            <a:r>
              <a:rPr lang="en-US" dirty="0"/>
              <a:t> </a:t>
            </a:r>
            <a:r>
              <a:rPr lang="en-US" dirty="0" err="1"/>
              <a:t>cách</a:t>
            </a:r>
            <a:r>
              <a:rPr lang="en-US" dirty="0" smtClean="0"/>
              <a:t>, </a:t>
            </a:r>
            <a:r>
              <a:rPr lang="en-US" dirty="0" err="1" smtClean="0"/>
              <a:t>loại</a:t>
            </a:r>
            <a:r>
              <a:rPr lang="en-US" dirty="0" smtClean="0"/>
              <a:t> </a:t>
            </a:r>
            <a:r>
              <a:rPr lang="en-US" dirty="0" err="1"/>
              <a:t>cho</a:t>
            </a:r>
            <a:r>
              <a:rPr lang="en-US" dirty="0"/>
              <a:t> </a:t>
            </a:r>
            <a:r>
              <a:rPr lang="en-US" dirty="0" err="1"/>
              <a:t>phép</a:t>
            </a:r>
            <a:endParaRPr lang="en-US" dirty="0"/>
          </a:p>
          <a:p>
            <a:pPr eaLnBrk="1" hangingPunct="1"/>
            <a:r>
              <a:rPr lang="en-US" dirty="0" smtClean="0"/>
              <a:t>- </a:t>
            </a:r>
            <a:r>
              <a:rPr lang="en-US" dirty="0" err="1" smtClean="0"/>
              <a:t>Có</a:t>
            </a:r>
            <a:r>
              <a:rPr lang="en-US" dirty="0" smtClean="0"/>
              <a:t> </a:t>
            </a:r>
            <a:r>
              <a:rPr lang="en-US" dirty="0" err="1"/>
              <a:t>luật</a:t>
            </a:r>
            <a:r>
              <a:rPr lang="en-US" dirty="0"/>
              <a:t> </a:t>
            </a:r>
            <a:r>
              <a:rPr lang="en-US" dirty="0" err="1"/>
              <a:t>bảo</a:t>
            </a:r>
            <a:r>
              <a:rPr lang="en-US" dirty="0"/>
              <a:t> </a:t>
            </a:r>
            <a:r>
              <a:rPr lang="en-US" dirty="0" err="1"/>
              <a:t>vệ</a:t>
            </a:r>
            <a:r>
              <a:rPr lang="en-US" dirty="0"/>
              <a:t> </a:t>
            </a:r>
            <a:r>
              <a:rPr lang="en-US" dirty="0" err="1"/>
              <a:t>môi</a:t>
            </a:r>
            <a:r>
              <a:rPr lang="en-US" dirty="0"/>
              <a:t> </a:t>
            </a:r>
            <a:r>
              <a:rPr lang="en-US" dirty="0" err="1"/>
              <a:t>trường</a:t>
            </a:r>
            <a:r>
              <a:rPr lang="en-US" dirty="0" smtClean="0"/>
              <a:t>, </a:t>
            </a:r>
            <a:r>
              <a:rPr lang="en-US" dirty="0" err="1" smtClean="0"/>
              <a:t>chiến</a:t>
            </a:r>
            <a:r>
              <a:rPr lang="en-US" dirty="0" smtClean="0"/>
              <a:t> </a:t>
            </a:r>
            <a:r>
              <a:rPr lang="en-US" dirty="0" err="1"/>
              <a:t>lược</a:t>
            </a:r>
            <a:r>
              <a:rPr lang="en-US" dirty="0"/>
              <a:t> </a:t>
            </a:r>
            <a:r>
              <a:rPr lang="en-US" dirty="0" err="1"/>
              <a:t>bảo</a:t>
            </a:r>
            <a:r>
              <a:rPr lang="en-US" dirty="0"/>
              <a:t> </a:t>
            </a:r>
            <a:r>
              <a:rPr lang="en-US" dirty="0" err="1"/>
              <a:t>vệ</a:t>
            </a:r>
            <a:r>
              <a:rPr lang="en-US" dirty="0"/>
              <a:t> </a:t>
            </a:r>
            <a:r>
              <a:rPr lang="en-US" dirty="0" err="1"/>
              <a:t>môi</a:t>
            </a:r>
            <a:r>
              <a:rPr lang="en-US" dirty="0"/>
              <a:t> </a:t>
            </a:r>
            <a:r>
              <a:rPr lang="en-US" dirty="0" err="1"/>
              <a:t>trường</a:t>
            </a:r>
            <a:r>
              <a:rPr lang="en-US" dirty="0"/>
              <a:t> </a:t>
            </a:r>
            <a:r>
              <a:rPr lang="en-US" dirty="0" err="1"/>
              <a:t>vì</a:t>
            </a:r>
            <a:r>
              <a:rPr lang="en-US" dirty="0"/>
              <a:t> </a:t>
            </a:r>
            <a:r>
              <a:rPr lang="en-US" dirty="0" err="1"/>
              <a:t>sự</a:t>
            </a:r>
            <a:r>
              <a:rPr lang="en-US" dirty="0"/>
              <a:t> </a:t>
            </a:r>
          </a:p>
          <a:p>
            <a:pPr eaLnBrk="1" hangingPunct="1"/>
            <a:r>
              <a:rPr lang="en-US" dirty="0"/>
              <a:t> </a:t>
            </a:r>
            <a:r>
              <a:rPr lang="en-US" dirty="0" err="1"/>
              <a:t>phát</a:t>
            </a:r>
            <a:r>
              <a:rPr lang="en-US" dirty="0"/>
              <a:t> </a:t>
            </a:r>
            <a:r>
              <a:rPr lang="en-US" dirty="0" err="1"/>
              <a:t>triển</a:t>
            </a:r>
            <a:r>
              <a:rPr lang="en-US" dirty="0"/>
              <a:t> </a:t>
            </a:r>
            <a:r>
              <a:rPr lang="en-US" dirty="0" err="1"/>
              <a:t>bền</a:t>
            </a:r>
            <a:r>
              <a:rPr lang="en-US" dirty="0"/>
              <a:t> </a:t>
            </a:r>
            <a:r>
              <a:rPr lang="en-US" dirty="0" err="1"/>
              <a:t>vững</a:t>
            </a:r>
            <a:r>
              <a:rPr lang="en-US" dirty="0"/>
              <a:t>.....</a:t>
            </a:r>
          </a:p>
        </p:txBody>
      </p:sp>
      <p:sp>
        <p:nvSpPr>
          <p:cNvPr id="17415" name="Text Box 7"/>
          <p:cNvSpPr txBox="1">
            <a:spLocks noChangeArrowheads="1"/>
          </p:cNvSpPr>
          <p:nvPr/>
        </p:nvSpPr>
        <p:spPr bwMode="auto">
          <a:xfrm>
            <a:off x="533400" y="3048000"/>
            <a:ext cx="555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u="sng" dirty="0" err="1">
                <a:solidFill>
                  <a:srgbClr val="0000FF"/>
                </a:solidFill>
              </a:rPr>
              <a:t>b.Tư</a:t>
            </a:r>
            <a:r>
              <a:rPr lang="en-US" b="1" u="sng" dirty="0">
                <a:solidFill>
                  <a:srgbClr val="0000FF"/>
                </a:solidFill>
              </a:rPr>
              <a:t> </a:t>
            </a:r>
            <a:r>
              <a:rPr lang="en-US" b="1" u="sng" dirty="0" err="1">
                <a:solidFill>
                  <a:srgbClr val="0000FF"/>
                </a:solidFill>
              </a:rPr>
              <a:t>vấn</a:t>
            </a:r>
            <a:r>
              <a:rPr lang="en-US" b="1" u="sng" dirty="0">
                <a:solidFill>
                  <a:srgbClr val="0000FF"/>
                </a:solidFill>
              </a:rPr>
              <a:t> di </a:t>
            </a:r>
            <a:r>
              <a:rPr lang="en-US" b="1" u="sng" dirty="0" err="1">
                <a:solidFill>
                  <a:srgbClr val="0000FF"/>
                </a:solidFill>
              </a:rPr>
              <a:t>truyền</a:t>
            </a:r>
            <a:r>
              <a:rPr lang="en-US" b="1" u="sng" dirty="0">
                <a:solidFill>
                  <a:srgbClr val="0000FF"/>
                </a:solidFill>
              </a:rPr>
              <a:t> </a:t>
            </a:r>
            <a:r>
              <a:rPr lang="en-US" b="1" u="sng" dirty="0" err="1">
                <a:solidFill>
                  <a:srgbClr val="0000FF"/>
                </a:solidFill>
              </a:rPr>
              <a:t>và</a:t>
            </a:r>
            <a:r>
              <a:rPr lang="en-US" b="1" u="sng" dirty="0">
                <a:solidFill>
                  <a:srgbClr val="0000FF"/>
                </a:solidFill>
              </a:rPr>
              <a:t> </a:t>
            </a:r>
            <a:r>
              <a:rPr lang="en-US" b="1" u="sng" dirty="0" err="1">
                <a:solidFill>
                  <a:srgbClr val="0000FF"/>
                </a:solidFill>
              </a:rPr>
              <a:t>sàng</a:t>
            </a:r>
            <a:r>
              <a:rPr lang="en-US" b="1" u="sng" dirty="0">
                <a:solidFill>
                  <a:srgbClr val="0000FF"/>
                </a:solidFill>
              </a:rPr>
              <a:t> </a:t>
            </a:r>
            <a:r>
              <a:rPr lang="en-US" b="1" u="sng" dirty="0" err="1">
                <a:solidFill>
                  <a:srgbClr val="0000FF"/>
                </a:solidFill>
              </a:rPr>
              <a:t>lọc</a:t>
            </a:r>
            <a:r>
              <a:rPr lang="en-US" b="1" u="sng" dirty="0">
                <a:solidFill>
                  <a:srgbClr val="0000FF"/>
                </a:solidFill>
              </a:rPr>
              <a:t> </a:t>
            </a:r>
            <a:r>
              <a:rPr lang="en-US" b="1" u="sng" dirty="0" err="1">
                <a:solidFill>
                  <a:srgbClr val="0000FF"/>
                </a:solidFill>
              </a:rPr>
              <a:t>trước</a:t>
            </a:r>
            <a:r>
              <a:rPr lang="en-US" b="1" u="sng" dirty="0">
                <a:solidFill>
                  <a:srgbClr val="0000FF"/>
                </a:solidFill>
              </a:rPr>
              <a:t> </a:t>
            </a:r>
            <a:r>
              <a:rPr lang="en-US" b="1" u="sng" dirty="0" err="1">
                <a:solidFill>
                  <a:srgbClr val="0000FF"/>
                </a:solidFill>
              </a:rPr>
              <a:t>sinh</a:t>
            </a:r>
            <a:endParaRPr lang="en-US" b="1" u="sng" dirty="0">
              <a:solidFill>
                <a:srgbClr val="0000FF"/>
              </a:solidFill>
            </a:endParaRPr>
          </a:p>
        </p:txBody>
      </p:sp>
      <p:sp>
        <p:nvSpPr>
          <p:cNvPr id="17416" name="Text Box 8"/>
          <p:cNvSpPr txBox="1">
            <a:spLocks noChangeArrowheads="1"/>
          </p:cNvSpPr>
          <p:nvPr/>
        </p:nvSpPr>
        <p:spPr bwMode="auto">
          <a:xfrm>
            <a:off x="685800" y="3581400"/>
            <a:ext cx="83058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u="sng">
                <a:solidFill>
                  <a:srgbClr val="FF0000"/>
                </a:solidFill>
              </a:rPr>
              <a:t>*Tư vấn di truyền:</a:t>
            </a:r>
          </a:p>
          <a:p>
            <a:pPr eaLnBrk="1" hangingPunct="1"/>
            <a:r>
              <a:rPr lang="en-US"/>
              <a:t> -Chuyên gia tư vấn đưa ra các lời khuyên,tiên đoán về khả năng mắc bệnh di truyền ở đời con của cặp vợ chồng đã mắc bệnh hay có người trong dòng họ mắc bệnh</a:t>
            </a:r>
          </a:p>
          <a:p>
            <a:pPr eaLnBrk="1" hangingPunct="1"/>
            <a:r>
              <a:rPr lang="en-US"/>
              <a:t> -Người cần tư vấn:cung cấp thông tin trung thực</a:t>
            </a:r>
          </a:p>
          <a:p>
            <a:pPr eaLnBrk="1" hangingPunct="1"/>
            <a:r>
              <a:rPr lang="en-US"/>
              <a:t> -Xây dựng phả hệ của người bệnh </a:t>
            </a:r>
            <a:r>
              <a:rPr lang="en-US">
                <a:sym typeface="Wingdings" panose="05000000000000000000" pitchFamily="2" charset="2"/>
              </a:rPr>
              <a:t>đoán nguyên nhân của bệnh tính được xác suất sinh ra người con bị bệnhđưa ra lời khuyên hợp lý</a:t>
            </a:r>
          </a:p>
        </p:txBody>
      </p:sp>
      <p:sp>
        <p:nvSpPr>
          <p:cNvPr id="17419" name="AutoShape 11"/>
          <p:cNvSpPr>
            <a:spLocks noChangeArrowheads="1"/>
          </p:cNvSpPr>
          <p:nvPr/>
        </p:nvSpPr>
        <p:spPr bwMode="auto">
          <a:xfrm>
            <a:off x="6019800" y="4114800"/>
            <a:ext cx="3124200" cy="1295400"/>
          </a:xfrm>
          <a:prstGeom prst="wedgeRectCallout">
            <a:avLst>
              <a:gd name="adj1" fmla="val -135366"/>
              <a:gd name="adj2" fmla="val -71324"/>
            </a:avLst>
          </a:prstGeom>
          <a:solidFill>
            <a:srgbClr val="FFFF99"/>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b="1"/>
              <a:t>-Ai cần tư vấn?</a:t>
            </a:r>
          </a:p>
          <a:p>
            <a:pPr algn="ctr" eaLnBrk="1" hangingPunct="1"/>
            <a:r>
              <a:rPr lang="en-US" b="1"/>
              <a:t>-Tư vấn ở đâu?</a:t>
            </a:r>
          </a:p>
          <a:p>
            <a:pPr algn="ctr" eaLnBrk="1" hangingPunct="1"/>
            <a:r>
              <a:rPr lang="en-US" b="1"/>
              <a:t>    -Tư vấn những gì?</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7414">
                                            <p:txEl>
                                              <p:pRg st="0" end="0"/>
                                            </p:txEl>
                                          </p:spTgt>
                                        </p:tgtEl>
                                        <p:attrNameLst>
                                          <p:attrName>style.visibility</p:attrName>
                                        </p:attrNameLst>
                                      </p:cBhvr>
                                      <p:to>
                                        <p:strVal val="visible"/>
                                      </p:to>
                                    </p:set>
                                    <p:animEffect transition="in" filter="diamond(in)">
                                      <p:cBhvr>
                                        <p:cTn id="13" dur="2000"/>
                                        <p:tgtEl>
                                          <p:spTgt spid="1741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17414">
                                            <p:txEl>
                                              <p:pRg st="1" end="1"/>
                                            </p:txEl>
                                          </p:spTgt>
                                        </p:tgtEl>
                                        <p:attrNameLst>
                                          <p:attrName>style.visibility</p:attrName>
                                        </p:attrNameLst>
                                      </p:cBhvr>
                                      <p:to>
                                        <p:strVal val="visible"/>
                                      </p:to>
                                    </p:set>
                                    <p:animEffect transition="in" filter="diamond(in)">
                                      <p:cBhvr>
                                        <p:cTn id="18" dur="2000"/>
                                        <p:tgtEl>
                                          <p:spTgt spid="17414">
                                            <p:txEl>
                                              <p:pRg st="1" end="1"/>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17414">
                                            <p:txEl>
                                              <p:pRg st="2" end="2"/>
                                            </p:txEl>
                                          </p:spTgt>
                                        </p:tgtEl>
                                        <p:attrNameLst>
                                          <p:attrName>style.visibility</p:attrName>
                                        </p:attrNameLst>
                                      </p:cBhvr>
                                      <p:to>
                                        <p:strVal val="visible"/>
                                      </p:to>
                                    </p:set>
                                    <p:animEffect transition="in" filter="diamond(in)">
                                      <p:cBhvr>
                                        <p:cTn id="21" dur="2000"/>
                                        <p:tgtEl>
                                          <p:spTgt spid="17414">
                                            <p:txEl>
                                              <p:pRg st="2" end="2"/>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17414">
                                            <p:txEl>
                                              <p:pRg st="3" end="3"/>
                                            </p:txEl>
                                          </p:spTgt>
                                        </p:tgtEl>
                                        <p:attrNameLst>
                                          <p:attrName>style.visibility</p:attrName>
                                        </p:attrNameLst>
                                      </p:cBhvr>
                                      <p:to>
                                        <p:strVal val="visible"/>
                                      </p:to>
                                    </p:set>
                                    <p:animEffect transition="in" filter="diamond(in)">
                                      <p:cBhvr>
                                        <p:cTn id="24" dur="2000"/>
                                        <p:tgtEl>
                                          <p:spTgt spid="17414">
                                            <p:txEl>
                                              <p:pRg st="3" end="3"/>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17414">
                                            <p:txEl>
                                              <p:pRg st="4" end="4"/>
                                            </p:txEl>
                                          </p:spTgt>
                                        </p:tgtEl>
                                        <p:attrNameLst>
                                          <p:attrName>style.visibility</p:attrName>
                                        </p:attrNameLst>
                                      </p:cBhvr>
                                      <p:to>
                                        <p:strVal val="visible"/>
                                      </p:to>
                                    </p:set>
                                    <p:animEffect transition="in" filter="diamond(in)">
                                      <p:cBhvr>
                                        <p:cTn id="27" dur="2000"/>
                                        <p:tgtEl>
                                          <p:spTgt spid="17414">
                                            <p:txEl>
                                              <p:pRg st="4" end="4"/>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17414">
                                            <p:txEl>
                                              <p:pRg st="5" end="5"/>
                                            </p:txEl>
                                          </p:spTgt>
                                        </p:tgtEl>
                                        <p:attrNameLst>
                                          <p:attrName>style.visibility</p:attrName>
                                        </p:attrNameLst>
                                      </p:cBhvr>
                                      <p:to>
                                        <p:strVal val="visible"/>
                                      </p:to>
                                    </p:set>
                                    <p:animEffect transition="in" filter="diamond(in)">
                                      <p:cBhvr>
                                        <p:cTn id="30" dur="2000"/>
                                        <p:tgtEl>
                                          <p:spTgt spid="17414">
                                            <p:txEl>
                                              <p:pRg st="5" end="5"/>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17414">
                                            <p:txEl>
                                              <p:pRg st="6" end="6"/>
                                            </p:txEl>
                                          </p:spTgt>
                                        </p:tgtEl>
                                        <p:attrNameLst>
                                          <p:attrName>style.visibility</p:attrName>
                                        </p:attrNameLst>
                                      </p:cBhvr>
                                      <p:to>
                                        <p:strVal val="visible"/>
                                      </p:to>
                                    </p:set>
                                    <p:animEffect transition="in" filter="diamond(in)">
                                      <p:cBhvr>
                                        <p:cTn id="33" dur="2000"/>
                                        <p:tgtEl>
                                          <p:spTgt spid="17414">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415"/>
                                        </p:tgtEl>
                                        <p:attrNameLst>
                                          <p:attrName>style.visibility</p:attrName>
                                        </p:attrNameLst>
                                      </p:cBhvr>
                                      <p:to>
                                        <p:strVal val="visible"/>
                                      </p:to>
                                    </p:set>
                                    <p:anim calcmode="lin" valueType="num">
                                      <p:cBhvr additive="base">
                                        <p:cTn id="38" dur="500" fill="hold"/>
                                        <p:tgtEl>
                                          <p:spTgt spid="17415"/>
                                        </p:tgtEl>
                                        <p:attrNameLst>
                                          <p:attrName>ppt_x</p:attrName>
                                        </p:attrNameLst>
                                      </p:cBhvr>
                                      <p:tavLst>
                                        <p:tav tm="0">
                                          <p:val>
                                            <p:strVal val="#ppt_x"/>
                                          </p:val>
                                        </p:tav>
                                        <p:tav tm="100000">
                                          <p:val>
                                            <p:strVal val="#ppt_x"/>
                                          </p:val>
                                        </p:tav>
                                      </p:tavLst>
                                    </p:anim>
                                    <p:anim calcmode="lin" valueType="num">
                                      <p:cBhvr additive="base">
                                        <p:cTn id="39"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7416">
                                            <p:txEl>
                                              <p:pRg st="0" end="0"/>
                                            </p:txEl>
                                          </p:spTgt>
                                        </p:tgtEl>
                                        <p:attrNameLst>
                                          <p:attrName>style.visibility</p:attrName>
                                        </p:attrNameLst>
                                      </p:cBhvr>
                                      <p:to>
                                        <p:strVal val="visible"/>
                                      </p:to>
                                    </p:set>
                                    <p:anim calcmode="lin" valueType="num">
                                      <p:cBhvr additive="base">
                                        <p:cTn id="44" dur="500" fill="hold"/>
                                        <p:tgtEl>
                                          <p:spTgt spid="17416">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4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7419"/>
                                        </p:tgtEl>
                                        <p:attrNameLst>
                                          <p:attrName>style.visibility</p:attrName>
                                        </p:attrNameLst>
                                      </p:cBhvr>
                                      <p:to>
                                        <p:strVal val="visible"/>
                                      </p:to>
                                    </p:set>
                                    <p:animEffect transition="in" filter="diamond(in)">
                                      <p:cBhvr>
                                        <p:cTn id="50" dur="2000"/>
                                        <p:tgtEl>
                                          <p:spTgt spid="1741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xit" presetSubtype="16" fill="hold" grpId="1" nodeType="clickEffect">
                                  <p:stCondLst>
                                    <p:cond delay="0"/>
                                  </p:stCondLst>
                                  <p:childTnLst>
                                    <p:animEffect transition="out" filter="diamond(in)">
                                      <p:cBhvr>
                                        <p:cTn id="54" dur="2000"/>
                                        <p:tgtEl>
                                          <p:spTgt spid="17419"/>
                                        </p:tgtEl>
                                      </p:cBhvr>
                                    </p:animEffect>
                                    <p:set>
                                      <p:cBhvr>
                                        <p:cTn id="55" dur="1" fill="hold">
                                          <p:stCondLst>
                                            <p:cond delay="1999"/>
                                          </p:stCondLst>
                                        </p:cTn>
                                        <p:tgtEl>
                                          <p:spTgt spid="17419"/>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nodeType="clickEffect">
                                  <p:stCondLst>
                                    <p:cond delay="0"/>
                                  </p:stCondLst>
                                  <p:childTnLst>
                                    <p:set>
                                      <p:cBhvr>
                                        <p:cTn id="59" dur="1" fill="hold">
                                          <p:stCondLst>
                                            <p:cond delay="0"/>
                                          </p:stCondLst>
                                        </p:cTn>
                                        <p:tgtEl>
                                          <p:spTgt spid="17416">
                                            <p:txEl>
                                              <p:pRg st="1" end="1"/>
                                            </p:txEl>
                                          </p:spTgt>
                                        </p:tgtEl>
                                        <p:attrNameLst>
                                          <p:attrName>style.visibility</p:attrName>
                                        </p:attrNameLst>
                                      </p:cBhvr>
                                      <p:to>
                                        <p:strVal val="visible"/>
                                      </p:to>
                                    </p:set>
                                    <p:animEffect transition="in" filter="diamond(in)">
                                      <p:cBhvr>
                                        <p:cTn id="60" dur="2000"/>
                                        <p:tgtEl>
                                          <p:spTgt spid="17416">
                                            <p:txEl>
                                              <p:pRg st="1" end="1"/>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7416">
                                            <p:txEl>
                                              <p:pRg st="2" end="2"/>
                                            </p:txEl>
                                          </p:spTgt>
                                        </p:tgtEl>
                                        <p:attrNameLst>
                                          <p:attrName>style.visibility</p:attrName>
                                        </p:attrNameLst>
                                      </p:cBhvr>
                                      <p:to>
                                        <p:strVal val="visible"/>
                                      </p:to>
                                    </p:set>
                                    <p:anim calcmode="lin" valueType="num">
                                      <p:cBhvr additive="base">
                                        <p:cTn id="65" dur="500" fill="hold"/>
                                        <p:tgtEl>
                                          <p:spTgt spid="17416">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4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nodeType="clickEffect">
                                  <p:stCondLst>
                                    <p:cond delay="0"/>
                                  </p:stCondLst>
                                  <p:childTnLst>
                                    <p:set>
                                      <p:cBhvr>
                                        <p:cTn id="70" dur="1" fill="hold">
                                          <p:stCondLst>
                                            <p:cond delay="0"/>
                                          </p:stCondLst>
                                        </p:cTn>
                                        <p:tgtEl>
                                          <p:spTgt spid="17416">
                                            <p:txEl>
                                              <p:pRg st="3" end="3"/>
                                            </p:txEl>
                                          </p:spTgt>
                                        </p:tgtEl>
                                        <p:attrNameLst>
                                          <p:attrName>style.visibility</p:attrName>
                                        </p:attrNameLst>
                                      </p:cBhvr>
                                      <p:to>
                                        <p:strVal val="visible"/>
                                      </p:to>
                                    </p:set>
                                    <p:animEffect transition="in" filter="diamond(in)">
                                      <p:cBhvr>
                                        <p:cTn id="71" dur="2000"/>
                                        <p:tgtEl>
                                          <p:spTgt spid="174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5" grpId="0"/>
      <p:bldP spid="17419" grpId="0" animBg="1"/>
      <p:bldP spid="1741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D:\Nguyen-bai du thi elearning13-14\a24x6x5.mp3"/>
  <p:tag name="PPSNARRATION" val="1,1928531443,E:\Chuyên môn\SINH 12\giaoandientu\bai 41 DIEN THE SINH THAI\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1415</TotalTime>
  <Words>2060</Words>
  <Application>Microsoft Office PowerPoint</Application>
  <PresentationFormat>On-screen Show (4:3)</PresentationFormat>
  <Paragraphs>211</Paragraphs>
  <Slides>28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.VnTime</vt:lpstr>
      <vt:lpstr>.VnTimeH</vt:lpstr>
      <vt:lpstr>Arial</vt:lpstr>
      <vt:lpstr>Arial Narrow</vt:lpstr>
      <vt:lpstr>Times New Roman</vt:lpstr>
      <vt:lpstr>VNI-Ariston</vt:lpstr>
      <vt:lpstr>VNI-Bodon-Poster</vt:lpstr>
      <vt:lpstr>Wingdings</vt: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Lien he: 0984.883 646 - 0241. 720 174</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TKD</dc:creator>
  <cp:lastModifiedBy>QuiNguyen</cp:lastModifiedBy>
  <cp:revision>57</cp:revision>
  <dcterms:created xsi:type="dcterms:W3CDTF">2011-11-08T13:07:41Z</dcterms:created>
  <dcterms:modified xsi:type="dcterms:W3CDTF">2020-11-26T23:50:50Z</dcterms:modified>
</cp:coreProperties>
</file>