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26"/>
  </p:notesMasterIdLst>
  <p:sldIdLst>
    <p:sldId id="343" r:id="rId2"/>
    <p:sldId id="325" r:id="rId3"/>
    <p:sldId id="312" r:id="rId4"/>
    <p:sldId id="261" r:id="rId5"/>
    <p:sldId id="326" r:id="rId6"/>
    <p:sldId id="327" r:id="rId7"/>
    <p:sldId id="328" r:id="rId8"/>
    <p:sldId id="329" r:id="rId9"/>
    <p:sldId id="307" r:id="rId10"/>
    <p:sldId id="330" r:id="rId11"/>
    <p:sldId id="272" r:id="rId12"/>
    <p:sldId id="331" r:id="rId13"/>
    <p:sldId id="332" r:id="rId14"/>
    <p:sldId id="333" r:id="rId15"/>
    <p:sldId id="319" r:id="rId16"/>
    <p:sldId id="336" r:id="rId17"/>
    <p:sldId id="337" r:id="rId18"/>
    <p:sldId id="335" r:id="rId19"/>
    <p:sldId id="339" r:id="rId20"/>
    <p:sldId id="341" r:id="rId21"/>
    <p:sldId id="342" r:id="rId22"/>
    <p:sldId id="324" r:id="rId23"/>
    <p:sldId id="293" r:id="rId24"/>
    <p:sldId id="303"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Franklin Gothic Book" panose="020B05030201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Franklin Gothic Book" panose="020B05030201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Franklin Gothic Book" panose="020B05030201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Franklin Gothic Book" panose="020B05030201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Franklin Gothic Book" panose="020B05030201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Franklin Gothic Book" panose="020B05030201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Franklin Gothic Book" panose="020B05030201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Franklin Gothic Book" panose="020B05030201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Franklin Gothic Book" panose="020B05030201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2704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3" autoAdjust="0"/>
    <p:restoredTop sz="94660"/>
  </p:normalViewPr>
  <p:slideViewPr>
    <p:cSldViewPr>
      <p:cViewPr varScale="1">
        <p:scale>
          <a:sx n="70" d="100"/>
          <a:sy n="70" d="100"/>
        </p:scale>
        <p:origin x="1464" y="72"/>
      </p:cViewPr>
      <p:guideLst>
        <p:guide orient="horz" pos="2160"/>
        <p:guide pos="2880"/>
      </p:guideLst>
    </p:cSldViewPr>
  </p:slideViewPr>
  <p:notesTextViewPr>
    <p:cViewPr>
      <p:scale>
        <a:sx n="1" d="1"/>
        <a:sy n="1" d="1"/>
      </p:scale>
      <p:origin x="0" y="0"/>
    </p:cViewPr>
  </p:notesTextViewPr>
  <p:sorterViewPr>
    <p:cViewPr>
      <p:scale>
        <a:sx n="100" d="100"/>
        <a:sy n="100" d="100"/>
      </p:scale>
      <p:origin x="0" y="-65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746AA78-F5C5-4517-82BB-C1A17309D5D6}" type="datetimeFigureOut">
              <a:rPr lang="en-US"/>
              <a:pPr>
                <a:defRPr/>
              </a:pPr>
              <a:t>11/27/2020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88D3C1F0-E9F6-40DB-BDB2-C26410310EC0}" type="slidenum">
              <a:rPr lang="en-US"/>
              <a:pPr/>
              <a:t>‹#›</a:t>
            </a:fld>
            <a:endParaRPr lang="en-US"/>
          </a:p>
        </p:txBody>
      </p:sp>
    </p:spTree>
    <p:extLst>
      <p:ext uri="{BB962C8B-B14F-4D97-AF65-F5344CB8AC3E}">
        <p14:creationId xmlns:p14="http://schemas.microsoft.com/office/powerpoint/2010/main" val="37795759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78FB55A8-C95F-4835-8D2B-D24E8B33EDE2}" type="slidenum">
              <a:rPr lang="en-US">
                <a:latin typeface="Arial" panose="020B0604020202020204" pitchFamily="34" charset="0"/>
              </a:rPr>
              <a:pPr eaLnBrk="1" hangingPunct="1"/>
              <a:t>23</a:t>
            </a:fld>
            <a:endParaRPr lang="en-US">
              <a:latin typeface="Arial" panose="020B0604020202020204" pitchFamily="34" charset="0"/>
            </a:endParaRPr>
          </a:p>
        </p:txBody>
      </p:sp>
      <p:sp>
        <p:nvSpPr>
          <p:cNvPr id="4403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403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r" eaLnBrk="1" hangingPunct="1"/>
            <a:fld id="{21F4A0F2-CF3E-4CB5-870A-C7339313B2EB}" type="slidenum">
              <a:rPr lang="en-US" sz="1200">
                <a:latin typeface="Arial" panose="020B0604020202020204" pitchFamily="34" charset="0"/>
              </a:rPr>
              <a:pPr algn="r" eaLnBrk="1" hangingPunct="1"/>
              <a:t>23</a:t>
            </a:fld>
            <a:endParaRPr lang="en-US" sz="1200">
              <a:latin typeface="Arial" panose="020B0604020202020204" pitchFamily="34" charset="0"/>
            </a:endParaRPr>
          </a:p>
        </p:txBody>
      </p:sp>
    </p:spTree>
    <p:extLst>
      <p:ext uri="{BB962C8B-B14F-4D97-AF65-F5344CB8AC3E}">
        <p14:creationId xmlns:p14="http://schemas.microsoft.com/office/powerpoint/2010/main" val="53331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fld id="{925619DF-7BD4-413C-917F-B1179DF8CD3D}" type="datetimeFigureOut">
              <a:rPr lang="en-US"/>
              <a:pPr>
                <a:defRPr/>
              </a:pPr>
              <a:t>11/27/2020</a:t>
            </a:fld>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fld id="{82493AD1-E1CE-459F-AEC3-699B34B74ED8}" type="slidenum">
              <a:rPr lang="en-US"/>
              <a:pPr/>
              <a:t>‹#›</a:t>
            </a:fld>
            <a:endParaRPr lang="en-US"/>
          </a:p>
        </p:txBody>
      </p:sp>
    </p:spTree>
    <p:extLst>
      <p:ext uri="{BB962C8B-B14F-4D97-AF65-F5344CB8AC3E}">
        <p14:creationId xmlns:p14="http://schemas.microsoft.com/office/powerpoint/2010/main" val="2072452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A520555B-6BF4-4DF5-8365-4312B1C7348F}" type="datetimeFigureOut">
              <a:rPr lang="en-US"/>
              <a:pPr>
                <a:defRPr/>
              </a:pPr>
              <a:t>11/27/2020</a:t>
            </a:fld>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8B3A53A1-5F40-4357-970C-78325BA8EAE8}" type="slidenum">
              <a:rPr lang="en-US"/>
              <a:pPr/>
              <a:t>‹#›</a:t>
            </a:fld>
            <a:endParaRPr lang="en-US"/>
          </a:p>
        </p:txBody>
      </p:sp>
    </p:spTree>
    <p:extLst>
      <p:ext uri="{BB962C8B-B14F-4D97-AF65-F5344CB8AC3E}">
        <p14:creationId xmlns:p14="http://schemas.microsoft.com/office/powerpoint/2010/main" val="1830598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E2CCC3C-AEFF-4F97-BA76-2B7223051824}" type="datetimeFigureOut">
              <a:rPr lang="en-US"/>
              <a:pPr>
                <a:defRPr/>
              </a:pPr>
              <a:t>11/27/2020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93BE678-57D0-454A-ACC9-92C6B7FF93EC}" type="slidenum">
              <a:rPr lang="en-US"/>
              <a:pPr/>
              <a:t>‹#›</a:t>
            </a:fld>
            <a:endParaRPr lang="en-US"/>
          </a:p>
        </p:txBody>
      </p:sp>
    </p:spTree>
    <p:extLst>
      <p:ext uri="{BB962C8B-B14F-4D97-AF65-F5344CB8AC3E}">
        <p14:creationId xmlns:p14="http://schemas.microsoft.com/office/powerpoint/2010/main" val="3648213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4C0CB1F0-288B-4350-A8D4-E4EB372A9505}" type="datetimeFigureOut">
              <a:rPr lang="en-US"/>
              <a:pPr>
                <a:defRPr/>
              </a:pPr>
              <a:t>11/27/2020</a:t>
            </a:fld>
            <a:endParaRPr lang="en-US"/>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fld id="{0055D186-42B9-47C3-B459-EF314503413C}" type="slidenum">
              <a:rPr lang="en-US"/>
              <a:pPr/>
              <a:t>‹#›</a:t>
            </a:fld>
            <a:endParaRPr lang="en-US"/>
          </a:p>
        </p:txBody>
      </p:sp>
    </p:spTree>
    <p:extLst>
      <p:ext uri="{BB962C8B-B14F-4D97-AF65-F5344CB8AC3E}">
        <p14:creationId xmlns:p14="http://schemas.microsoft.com/office/powerpoint/2010/main" val="2924598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fld id="{ED6F55B7-3603-4AC5-81FA-D288659AFB42}" type="datetimeFigureOut">
              <a:rPr lang="en-US"/>
              <a:pPr>
                <a:defRPr/>
              </a:pPr>
              <a:t>11/27/2020</a:t>
            </a:fld>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fld id="{E0C98762-94D5-4F04-BB02-28E8E46A2634}" type="slidenum">
              <a:rPr lang="en-US"/>
              <a:pPr/>
              <a:t>‹#›</a:t>
            </a:fld>
            <a:endParaRPr lang="en-US"/>
          </a:p>
        </p:txBody>
      </p:sp>
    </p:spTree>
    <p:extLst>
      <p:ext uri="{BB962C8B-B14F-4D97-AF65-F5344CB8AC3E}">
        <p14:creationId xmlns:p14="http://schemas.microsoft.com/office/powerpoint/2010/main" val="131580817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80898610-7B98-4B19-8F93-132B3E13A43D}" type="datetimeFigureOut">
              <a:rPr lang="en-US"/>
              <a:pPr>
                <a:defRPr/>
              </a:pPr>
              <a:t>11/27/2020</a:t>
            </a:fld>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fld id="{2D970B33-6564-4E21-86EA-C01597BF4A01}" type="slidenum">
              <a:rPr lang="en-US"/>
              <a:pPr/>
              <a:t>‹#›</a:t>
            </a:fld>
            <a:endParaRPr lang="en-US"/>
          </a:p>
        </p:txBody>
      </p:sp>
    </p:spTree>
    <p:extLst>
      <p:ext uri="{BB962C8B-B14F-4D97-AF65-F5344CB8AC3E}">
        <p14:creationId xmlns:p14="http://schemas.microsoft.com/office/powerpoint/2010/main" val="1615143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fld id="{862C5607-C488-4BD3-9988-5BB99CDAB4B8}" type="datetimeFigureOut">
              <a:rPr lang="en-US"/>
              <a:pPr>
                <a:defRPr/>
              </a:pPr>
              <a:t>11/27/2020</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fld id="{6D87B1BB-8DA6-49B3-9006-7D14E924E1DD}" type="slidenum">
              <a:rPr lang="en-US"/>
              <a:pPr/>
              <a:t>‹#›</a:t>
            </a:fld>
            <a:endParaRPr lang="en-US"/>
          </a:p>
        </p:txBody>
      </p:sp>
    </p:spTree>
    <p:extLst>
      <p:ext uri="{BB962C8B-B14F-4D97-AF65-F5344CB8AC3E}">
        <p14:creationId xmlns:p14="http://schemas.microsoft.com/office/powerpoint/2010/main" val="1316120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fld id="{5164A976-9DEA-4D0A-9EBB-07BAFA361FD2}" type="datetimeFigureOut">
              <a:rPr lang="en-US"/>
              <a:pPr>
                <a:defRPr/>
              </a:pPr>
              <a:t>11/27/2020</a:t>
            </a:fld>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A935321B-4D94-4FEE-B220-996AF4D81662}" type="slidenum">
              <a:rPr lang="en-US"/>
              <a:pPr/>
              <a:t>‹#›</a:t>
            </a:fld>
            <a:endParaRPr lang="en-US"/>
          </a:p>
        </p:txBody>
      </p:sp>
    </p:spTree>
    <p:extLst>
      <p:ext uri="{BB962C8B-B14F-4D97-AF65-F5344CB8AC3E}">
        <p14:creationId xmlns:p14="http://schemas.microsoft.com/office/powerpoint/2010/main" val="2277527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AEE6BD7C-75FE-4F4E-94E6-BD7E26CA5856}" type="datetimeFigureOut">
              <a:rPr lang="en-US"/>
              <a:pPr>
                <a:defRPr/>
              </a:pPr>
              <a:t>11/27/2020</a:t>
            </a:fld>
            <a:endParaRPr lang="en-US"/>
          </a:p>
        </p:txBody>
      </p:sp>
      <p:sp>
        <p:nvSpPr>
          <p:cNvPr id="3" name="Footer Placeholder 23"/>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fld id="{8156ABFE-BC10-43A7-88CF-8C2CD6F50127}" type="slidenum">
              <a:rPr lang="en-US"/>
              <a:pPr/>
              <a:t>‹#›</a:t>
            </a:fld>
            <a:endParaRPr lang="en-US"/>
          </a:p>
        </p:txBody>
      </p:sp>
    </p:spTree>
    <p:extLst>
      <p:ext uri="{BB962C8B-B14F-4D97-AF65-F5344CB8AC3E}">
        <p14:creationId xmlns:p14="http://schemas.microsoft.com/office/powerpoint/2010/main" val="4232068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fld id="{4DF35E07-C591-47A7-BCEA-26B50B6CE811}" type="datetimeFigureOut">
              <a:rPr lang="en-US"/>
              <a:pPr>
                <a:defRPr/>
              </a:pPr>
              <a:t>11/27/2020</a:t>
            </a:fld>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EB4EE776-364A-40F1-A9DC-4C53FA3716DC}" type="slidenum">
              <a:rPr lang="en-US"/>
              <a:pPr/>
              <a:t>‹#›</a:t>
            </a:fld>
            <a:endParaRPr lang="en-US"/>
          </a:p>
        </p:txBody>
      </p:sp>
    </p:spTree>
    <p:extLst>
      <p:ext uri="{BB962C8B-B14F-4D97-AF65-F5344CB8AC3E}">
        <p14:creationId xmlns:p14="http://schemas.microsoft.com/office/powerpoint/2010/main" val="788212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972294AC-4FBC-489C-BDB6-50283202CFBD}" type="datetimeFigureOut">
              <a:rPr lang="en-US"/>
              <a:pPr>
                <a:defRPr/>
              </a:pPr>
              <a:t>11/27/2020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fld id="{A15D376B-1847-4B88-B010-94FEF798B6CA}" type="slidenum">
              <a:rPr lang="en-US"/>
              <a:pPr/>
              <a:t>‹#›</a:t>
            </a:fld>
            <a:endParaRPr lang="en-US"/>
          </a:p>
        </p:txBody>
      </p:sp>
    </p:spTree>
    <p:extLst>
      <p:ext uri="{BB962C8B-B14F-4D97-AF65-F5344CB8AC3E}">
        <p14:creationId xmlns:p14="http://schemas.microsoft.com/office/powerpoint/2010/main" val="3843873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9" name="Text Placeholder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3C1815BB-E2A6-4B6A-B93F-AF5877FA8CFC}" type="datetimeFigureOut">
              <a:rPr lang="en-US"/>
              <a:pPr>
                <a:defRPr/>
              </a:pPr>
              <a:t>11/27/2020</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D38E27"/>
                </a:solidFill>
              </a:defRPr>
            </a:lvl1pPr>
          </a:lstStyle>
          <a:p>
            <a:fld id="{D7AD511B-18BD-4925-9366-F69B80B48BF8}" type="slidenum">
              <a:rPr lang="en-US"/>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Tree>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05" r:id="rId4"/>
    <p:sldLayoutId id="2147483911" r:id="rId5"/>
    <p:sldLayoutId id="2147483906" r:id="rId6"/>
    <p:sldLayoutId id="2147483912" r:id="rId7"/>
    <p:sldLayoutId id="2147483913" r:id="rId8"/>
    <p:sldLayoutId id="2147483914" r:id="rId9"/>
    <p:sldLayoutId id="2147483907" r:id="rId10"/>
    <p:sldLayoutId id="2147483915"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hyperlink" Target="javascrip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descr="Kết quả hình ảnh cho thuốc chữa bệnh"/>
          <p:cNvSpPr>
            <a:spLocks noChangeAspect="1" noChangeArrowheads="1"/>
          </p:cNvSpPr>
          <p:nvPr/>
        </p:nvSpPr>
        <p:spPr bwMode="auto">
          <a:xfrm>
            <a:off x="149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endParaRPr lang="en-US"/>
          </a:p>
        </p:txBody>
      </p:sp>
      <p:pic>
        <p:nvPicPr>
          <p:cNvPr id="60420" name="Picture 4" descr="Kết quả hình ảnh cho thuố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495800" cy="35528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0422" name="Picture 6" descr="Kết quả hình ảnh cho vacx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7937"/>
            <a:ext cx="4648200" cy="35448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0424" name="Picture 8" descr="Kết quả hình ảnh cho lương thực thực phẩ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443" y="3552825"/>
            <a:ext cx="4748358" cy="33190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246" name="AutoShape 10" descr="Kết quả hình ảnh cho thịt cá sữa"/>
          <p:cNvSpPr>
            <a:spLocks noChangeAspect="1" noChangeArrowheads="1"/>
          </p:cNvSpPr>
          <p:nvPr/>
        </p:nvSpPr>
        <p:spPr bwMode="auto">
          <a:xfrm>
            <a:off x="30162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endParaRPr lang="en-US"/>
          </a:p>
        </p:txBody>
      </p:sp>
      <p:sp>
        <p:nvSpPr>
          <p:cNvPr id="10247" name="AutoShape 12" descr="Kết quả hình ảnh cho thịt cá sữa"/>
          <p:cNvSpPr>
            <a:spLocks noChangeAspect="1" noChangeArrowheads="1"/>
          </p:cNvSpPr>
          <p:nvPr/>
        </p:nvSpPr>
        <p:spPr bwMode="auto">
          <a:xfrm>
            <a:off x="45402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endParaRPr lang="en-US"/>
          </a:p>
        </p:txBody>
      </p:sp>
      <p:sp>
        <p:nvSpPr>
          <p:cNvPr id="10248" name="AutoShape 14" descr="Kết quả hình ảnh cho thịt cá sữa"/>
          <p:cNvSpPr>
            <a:spLocks noChangeAspect="1" noChangeArrowheads="1"/>
          </p:cNvSpPr>
          <p:nvPr/>
        </p:nvSpPr>
        <p:spPr bwMode="auto">
          <a:xfrm>
            <a:off x="60642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endParaRPr lang="en-US"/>
          </a:p>
        </p:txBody>
      </p:sp>
      <p:pic>
        <p:nvPicPr>
          <p:cNvPr id="60432" name="Picture 16" descr="Kết quả hình ảnh cho thịt cá sữa trứ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1" y="3552826"/>
            <a:ext cx="4267199" cy="33190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76200"/>
            <a:ext cx="80772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a:solidFill>
                  <a:srgbClr val="FF0000"/>
                </a:solidFill>
                <a:latin typeface="Times New Roman" pitchFamily="18" charset="0"/>
                <a:cs typeface="Times New Roman" pitchFamily="18" charset="0"/>
              </a:rPr>
              <a:t>PHÂN LẬP DÒNG TẾ BÀO CHỨA AND TÁI TỔ HỢP</a:t>
            </a:r>
          </a:p>
        </p:txBody>
      </p:sp>
      <p:pic>
        <p:nvPicPr>
          <p:cNvPr id="19459" name="Picture 2" descr="Kết quả hình ảnh cho hình thảo luận nhó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24098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3"/>
          <p:cNvSpPr txBox="1">
            <a:spLocks noChangeArrowheads="1"/>
          </p:cNvSpPr>
          <p:nvPr/>
        </p:nvSpPr>
        <p:spPr bwMode="auto">
          <a:xfrm>
            <a:off x="2714625" y="1295400"/>
            <a:ext cx="58959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n-US" sz="2800">
                <a:latin typeface="Times New Roman" panose="02020603050405020304" pitchFamily="18" charset="0"/>
                <a:cs typeface="Times New Roman" panose="02020603050405020304" pitchFamily="18" charset="0"/>
              </a:rPr>
              <a:t>Sau khi đưa ADN tái tổ hợp vào tế bào nhận, làm thế nào để biết tế bào nào đã nhận ADN tái tổ hợp?</a:t>
            </a:r>
          </a:p>
        </p:txBody>
      </p:sp>
      <p:sp>
        <p:nvSpPr>
          <p:cNvPr id="5" name="Rounded Rectangle 4"/>
          <p:cNvSpPr/>
          <p:nvPr/>
        </p:nvSpPr>
        <p:spPr>
          <a:xfrm>
            <a:off x="2362200" y="3657600"/>
            <a:ext cx="6553200" cy="2209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a:latin typeface="Times New Roman" pitchFamily="18" charset="0"/>
                <a:cs typeface="Times New Roman" pitchFamily="18" charset="0"/>
              </a:rPr>
              <a:t>   Nhận biết tế bào có chứa ADN tái tổ hợp bằng cách chọn thể truyền có gen đánh dấu.</a:t>
            </a:r>
          </a:p>
        </p:txBody>
      </p:sp>
      <p:pic>
        <p:nvPicPr>
          <p:cNvPr id="19462" name="Picture 4" descr="Kết quả hình ảnh cho hình viết bà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 y="3200400"/>
            <a:ext cx="19462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7"/>
          <p:cNvSpPr txBox="1">
            <a:spLocks noChangeArrowheads="1"/>
          </p:cNvSpPr>
          <p:nvPr/>
        </p:nvSpPr>
        <p:spPr bwMode="auto">
          <a:xfrm>
            <a:off x="304800" y="228600"/>
            <a:ext cx="8534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marL="514350" indent="-514350" eaLnBrk="0" hangingPunct="0">
              <a:lnSpc>
                <a:spcPct val="90000"/>
              </a:lnSpc>
              <a:spcAft>
                <a:spcPct val="35000"/>
              </a:spcAft>
              <a:buFontTx/>
              <a:buAutoNum type="romanUcPeriod"/>
              <a:defRPr/>
            </a:pPr>
            <a:r>
              <a:rPr lang="en-US" sz="3200" b="1" smtClean="0">
                <a:solidFill>
                  <a:srgbClr val="C00000"/>
                </a:solidFill>
                <a:latin typeface="Times New Roman" pitchFamily="18" charset="0"/>
                <a:cs typeface="Times New Roman" pitchFamily="18" charset="0"/>
              </a:rPr>
              <a:t>CÔNG NGHỆ GEN</a:t>
            </a:r>
          </a:p>
          <a:p>
            <a:pPr marL="514350" indent="-514350" eaLnBrk="0" hangingPunct="0">
              <a:lnSpc>
                <a:spcPct val="90000"/>
              </a:lnSpc>
              <a:spcAft>
                <a:spcPct val="35000"/>
              </a:spcAft>
              <a:buFontTx/>
              <a:buAutoNum type="romanUcPeriod"/>
              <a:defRPr/>
            </a:pPr>
            <a:r>
              <a:rPr lang="en-US" sz="3200" b="1" smtClean="0">
                <a:solidFill>
                  <a:srgbClr val="C00000"/>
                </a:solidFill>
                <a:latin typeface="Times New Roman" pitchFamily="18" charset="0"/>
                <a:cs typeface="Times New Roman" pitchFamily="18" charset="0"/>
              </a:rPr>
              <a:t>ỨNG DỤNG CÔNG NGHỆ GEN TRONG TẠO GIỐNG BIẾN ĐỔI GEN</a:t>
            </a:r>
          </a:p>
          <a:p>
            <a:pPr eaLnBrk="0" hangingPunct="0">
              <a:lnSpc>
                <a:spcPct val="90000"/>
              </a:lnSpc>
              <a:spcAft>
                <a:spcPct val="35000"/>
              </a:spcAft>
              <a:defRPr/>
            </a:pPr>
            <a:r>
              <a:rPr lang="en-US" sz="3200" b="1" smtClean="0">
                <a:solidFill>
                  <a:srgbClr val="C00000"/>
                </a:solidFill>
                <a:latin typeface="Times New Roman" pitchFamily="18" charset="0"/>
                <a:cs typeface="Times New Roman" pitchFamily="18" charset="0"/>
              </a:rPr>
              <a:t>1. Khái niệm sinh vật biến đổi gen</a:t>
            </a:r>
            <a:endParaRPr lang="en-US" sz="3200" b="1">
              <a:solidFill>
                <a:srgbClr val="C00000"/>
              </a:solidFill>
              <a:latin typeface="Times New Roman" pitchFamily="18" charset="0"/>
              <a:cs typeface="Times New Roman" pitchFamily="18" charset="0"/>
            </a:endParaRPr>
          </a:p>
        </p:txBody>
      </p:sp>
      <p:sp>
        <p:nvSpPr>
          <p:cNvPr id="2" name="Rounded Rectangle 1"/>
          <p:cNvSpPr/>
          <p:nvPr/>
        </p:nvSpPr>
        <p:spPr>
          <a:xfrm>
            <a:off x="1447800" y="2438400"/>
            <a:ext cx="7467600"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a:latin typeface="Times New Roman" pitchFamily="18" charset="0"/>
                <a:cs typeface="Times New Roman" pitchFamily="18" charset="0"/>
              </a:rPr>
              <a:t>Sinh vật biến đổi gen là sinh vật mà hệ gen của nó đã được con người  làm biến đổi cho phù hợp với lợi ích của mình.</a:t>
            </a:r>
          </a:p>
        </p:txBody>
      </p:sp>
      <p:pic>
        <p:nvPicPr>
          <p:cNvPr id="22532" name="Picture 4" descr="Kết quả hình ảnh cho hình viết bà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8400"/>
            <a:ext cx="15970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609600" y="4343400"/>
            <a:ext cx="5867400" cy="2362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chemeClr val="tx1"/>
                </a:solidFill>
                <a:latin typeface="Times New Roman" pitchFamily="18" charset="0"/>
                <a:cs typeface="Times New Roman" pitchFamily="18" charset="0"/>
              </a:rPr>
              <a:t>Làm biến đổi hệ gen của sinh vật bằng cách nào?</a:t>
            </a:r>
          </a:p>
        </p:txBody>
      </p:sp>
      <p:pic>
        <p:nvPicPr>
          <p:cNvPr id="22534" name="Picture 6" descr="Kết quả hình ảnh cho hinh câu hỏ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51069">
            <a:off x="5251450" y="4425950"/>
            <a:ext cx="1852613"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22532"/>
                                        </p:tgtEl>
                                        <p:attrNameLst>
                                          <p:attrName>style.visibility</p:attrName>
                                        </p:attrNameLst>
                                      </p:cBhvr>
                                      <p:to>
                                        <p:strVal val="visible"/>
                                      </p:to>
                                    </p:set>
                                    <p:animEffect transition="in" filter="fade">
                                      <p:cBhvr>
                                        <p:cTn id="14" dur="500"/>
                                        <p:tgtEl>
                                          <p:spTgt spid="2253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22534"/>
                                        </p:tgtEl>
                                        <p:attrNameLst>
                                          <p:attrName>style.visibility</p:attrName>
                                        </p:attrNameLst>
                                      </p:cBhvr>
                                      <p:to>
                                        <p:strVal val="visible"/>
                                      </p:to>
                                    </p:set>
                                    <p:animEffect transition="in" filter="fade">
                                      <p:cBhvr>
                                        <p:cTn id="22" dur="5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52400"/>
            <a:ext cx="4367213" cy="523875"/>
          </a:xfrm>
          <a:prstGeom prst="rect">
            <a:avLst/>
          </a:prstGeom>
        </p:spPr>
        <p:txBody>
          <a:bodyPr wrap="none">
            <a:spAutoFit/>
          </a:bodyPr>
          <a:lstStyle/>
          <a:p>
            <a:pPr>
              <a:defRPr/>
            </a:pPr>
            <a:r>
              <a:rPr lang="en-US" sz="2800" b="1" i="1">
                <a:solidFill>
                  <a:schemeClr val="accent1">
                    <a:lumMod val="75000"/>
                  </a:schemeClr>
                </a:solidFill>
                <a:latin typeface="Times New Roman" pitchFamily="18" charset="0"/>
                <a:cs typeface="Times New Roman" pitchFamily="18" charset="0"/>
              </a:rPr>
              <a:t> </a:t>
            </a:r>
            <a:r>
              <a:rPr lang="en-US" sz="2800" b="1" i="1" dirty="0" err="1">
                <a:solidFill>
                  <a:schemeClr val="accent1">
                    <a:lumMod val="75000"/>
                  </a:schemeClr>
                </a:solidFill>
                <a:latin typeface="Times New Roman" pitchFamily="18" charset="0"/>
                <a:cs typeface="Times New Roman" pitchFamily="18" charset="0"/>
              </a:rPr>
              <a:t>Cách</a:t>
            </a:r>
            <a:r>
              <a:rPr lang="en-US" sz="2800" b="1" i="1" dirty="0">
                <a:solidFill>
                  <a:schemeClr val="accent1">
                    <a:lumMod val="75000"/>
                  </a:schemeClr>
                </a:solidFill>
                <a:latin typeface="Times New Roman" pitchFamily="18" charset="0"/>
                <a:cs typeface="Times New Roman" pitchFamily="18" charset="0"/>
              </a:rPr>
              <a:t> </a:t>
            </a:r>
            <a:r>
              <a:rPr lang="en-US" sz="2800" b="1" i="1" dirty="0" err="1">
                <a:solidFill>
                  <a:schemeClr val="accent1">
                    <a:lumMod val="75000"/>
                  </a:schemeClr>
                </a:solidFill>
                <a:latin typeface="Times New Roman" pitchFamily="18" charset="0"/>
                <a:cs typeface="Times New Roman" pitchFamily="18" charset="0"/>
              </a:rPr>
              <a:t>làm</a:t>
            </a:r>
            <a:r>
              <a:rPr lang="en-US" sz="2800" b="1" i="1" dirty="0">
                <a:solidFill>
                  <a:schemeClr val="accent1">
                    <a:lumMod val="75000"/>
                  </a:schemeClr>
                </a:solidFill>
                <a:latin typeface="Times New Roman" pitchFamily="18" charset="0"/>
                <a:cs typeface="Times New Roman" pitchFamily="18" charset="0"/>
              </a:rPr>
              <a:t> </a:t>
            </a:r>
            <a:r>
              <a:rPr lang="en-US" sz="2800" b="1" i="1" dirty="0" err="1">
                <a:solidFill>
                  <a:schemeClr val="accent1">
                    <a:lumMod val="75000"/>
                  </a:schemeClr>
                </a:solidFill>
                <a:latin typeface="Times New Roman" pitchFamily="18" charset="0"/>
                <a:cs typeface="Times New Roman" pitchFamily="18" charset="0"/>
              </a:rPr>
              <a:t>biến</a:t>
            </a:r>
            <a:r>
              <a:rPr lang="en-US" sz="2800" b="1" i="1" dirty="0">
                <a:solidFill>
                  <a:schemeClr val="accent1">
                    <a:lumMod val="75000"/>
                  </a:schemeClr>
                </a:solidFill>
                <a:latin typeface="Times New Roman" pitchFamily="18" charset="0"/>
                <a:cs typeface="Times New Roman" pitchFamily="18" charset="0"/>
              </a:rPr>
              <a:t> </a:t>
            </a:r>
            <a:r>
              <a:rPr lang="en-US" sz="2800" b="1" i="1" dirty="0" err="1">
                <a:solidFill>
                  <a:schemeClr val="accent1">
                    <a:lumMod val="75000"/>
                  </a:schemeClr>
                </a:solidFill>
                <a:latin typeface="Times New Roman" pitchFamily="18" charset="0"/>
                <a:cs typeface="Times New Roman" pitchFamily="18" charset="0"/>
              </a:rPr>
              <a:t>đổi</a:t>
            </a:r>
            <a:r>
              <a:rPr lang="en-US" sz="2800" b="1" i="1" dirty="0">
                <a:solidFill>
                  <a:schemeClr val="accent1">
                    <a:lumMod val="75000"/>
                  </a:schemeClr>
                </a:solidFill>
                <a:latin typeface="Times New Roman" pitchFamily="18" charset="0"/>
                <a:cs typeface="Times New Roman" pitchFamily="18" charset="0"/>
              </a:rPr>
              <a:t> </a:t>
            </a:r>
            <a:r>
              <a:rPr lang="en-US" sz="2800" b="1" i="1" dirty="0" err="1">
                <a:solidFill>
                  <a:schemeClr val="accent1">
                    <a:lumMod val="75000"/>
                  </a:schemeClr>
                </a:solidFill>
                <a:latin typeface="Times New Roman" pitchFamily="18" charset="0"/>
                <a:cs typeface="Times New Roman" pitchFamily="18" charset="0"/>
              </a:rPr>
              <a:t>hệ</a:t>
            </a:r>
            <a:r>
              <a:rPr lang="en-US" sz="2800" b="1" i="1" dirty="0">
                <a:solidFill>
                  <a:schemeClr val="accent1">
                    <a:lumMod val="75000"/>
                  </a:schemeClr>
                </a:solidFill>
                <a:latin typeface="Times New Roman" pitchFamily="18" charset="0"/>
                <a:cs typeface="Times New Roman" pitchFamily="18" charset="0"/>
              </a:rPr>
              <a:t> gen: </a:t>
            </a:r>
          </a:p>
        </p:txBody>
      </p:sp>
      <p:grpSp>
        <p:nvGrpSpPr>
          <p:cNvPr id="21507" name="Group 9"/>
          <p:cNvGrpSpPr>
            <a:grpSpLocks/>
          </p:cNvGrpSpPr>
          <p:nvPr/>
        </p:nvGrpSpPr>
        <p:grpSpPr bwMode="auto">
          <a:xfrm>
            <a:off x="3576638" y="3125788"/>
            <a:ext cx="2197100" cy="2117725"/>
            <a:chOff x="3363098" y="2290999"/>
            <a:chExt cx="1831245" cy="1852803"/>
          </a:xfrm>
        </p:grpSpPr>
        <p:sp>
          <p:nvSpPr>
            <p:cNvPr id="29" name="Oval 28"/>
            <p:cNvSpPr/>
            <p:nvPr/>
          </p:nvSpPr>
          <p:spPr>
            <a:xfrm>
              <a:off x="3363098" y="2290999"/>
              <a:ext cx="1831245" cy="1852803"/>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0" name="Oval 4"/>
            <p:cNvSpPr/>
            <p:nvPr/>
          </p:nvSpPr>
          <p:spPr>
            <a:xfrm>
              <a:off x="3631698" y="2561836"/>
              <a:ext cx="1294045" cy="1311129"/>
            </a:xfrm>
            <a:prstGeom prst="rect">
              <a:avLst/>
            </a:prstGeom>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a:lnSpc>
                  <a:spcPct val="90000"/>
                </a:lnSpc>
                <a:spcAft>
                  <a:spcPct val="35000"/>
                </a:spcAft>
                <a:defRPr/>
              </a:pPr>
              <a:r>
                <a:rPr lang="en-US" sz="2800" dirty="0" err="1">
                  <a:solidFill>
                    <a:schemeClr val="tx1"/>
                  </a:solidFill>
                  <a:latin typeface="Times New Roman" pitchFamily="18" charset="0"/>
                  <a:cs typeface="Times New Roman" pitchFamily="18" charset="0"/>
                </a:rPr>
                <a:t>Làm</a:t>
              </a:r>
              <a:r>
                <a:rPr lang="en-US" sz="2800" dirty="0">
                  <a:solidFill>
                    <a:schemeClr val="tx1"/>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biến</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đổi</a:t>
              </a:r>
              <a:r>
                <a:rPr lang="en-US" sz="2800" b="1" dirty="0">
                  <a:solidFill>
                    <a:srgbClr val="C00000"/>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hệ</a:t>
              </a:r>
              <a:r>
                <a:rPr lang="en-US" sz="2800" dirty="0">
                  <a:solidFill>
                    <a:schemeClr val="tx1"/>
                  </a:solidFill>
                  <a:latin typeface="Times New Roman" pitchFamily="18" charset="0"/>
                  <a:cs typeface="Times New Roman" pitchFamily="18" charset="0"/>
                </a:rPr>
                <a:t> gen</a:t>
              </a:r>
            </a:p>
          </p:txBody>
        </p:sp>
      </p:grpSp>
      <p:grpSp>
        <p:nvGrpSpPr>
          <p:cNvPr id="11" name="Group 10"/>
          <p:cNvGrpSpPr>
            <a:grpSpLocks/>
          </p:cNvGrpSpPr>
          <p:nvPr/>
        </p:nvGrpSpPr>
        <p:grpSpPr bwMode="auto">
          <a:xfrm>
            <a:off x="4425950" y="2779713"/>
            <a:ext cx="579438" cy="288925"/>
            <a:chOff x="3988976" y="1882042"/>
            <a:chExt cx="579489" cy="288996"/>
          </a:xfrm>
        </p:grpSpPr>
        <p:sp>
          <p:nvSpPr>
            <p:cNvPr id="27" name="Right Arrow 26"/>
            <p:cNvSpPr/>
            <p:nvPr/>
          </p:nvSpPr>
          <p:spPr>
            <a:xfrm rot="16200000">
              <a:off x="4134222" y="1736796"/>
              <a:ext cx="288996" cy="579489"/>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8" name="Right Arrow 6"/>
            <p:cNvSpPr/>
            <p:nvPr/>
          </p:nvSpPr>
          <p:spPr>
            <a:xfrm rot="16200000">
              <a:off x="4177889" y="1896361"/>
              <a:ext cx="201663" cy="347693"/>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1066800">
                <a:lnSpc>
                  <a:spcPct val="90000"/>
                </a:lnSpc>
                <a:spcAft>
                  <a:spcPct val="35000"/>
                </a:spcAft>
                <a:defRPr/>
              </a:pPr>
              <a:endParaRPr lang="en-US" sz="2400">
                <a:solidFill>
                  <a:schemeClr val="tx1"/>
                </a:solidFill>
              </a:endParaRPr>
            </a:p>
          </p:txBody>
        </p:sp>
      </p:grpSp>
      <p:grpSp>
        <p:nvGrpSpPr>
          <p:cNvPr id="12" name="Group 11"/>
          <p:cNvGrpSpPr>
            <a:grpSpLocks/>
          </p:cNvGrpSpPr>
          <p:nvPr/>
        </p:nvGrpSpPr>
        <p:grpSpPr bwMode="auto">
          <a:xfrm>
            <a:off x="3689350" y="533400"/>
            <a:ext cx="2360613" cy="2170113"/>
            <a:chOff x="3446291" y="-206704"/>
            <a:chExt cx="1932766" cy="1832344"/>
          </a:xfrm>
        </p:grpSpPr>
        <p:sp>
          <p:nvSpPr>
            <p:cNvPr id="25" name="Oval 24"/>
            <p:cNvSpPr/>
            <p:nvPr/>
          </p:nvSpPr>
          <p:spPr>
            <a:xfrm>
              <a:off x="3446291" y="-206704"/>
              <a:ext cx="1932766" cy="1832344"/>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6" name="Oval 8"/>
            <p:cNvSpPr/>
            <p:nvPr/>
          </p:nvSpPr>
          <p:spPr>
            <a:xfrm>
              <a:off x="3737441" y="61378"/>
              <a:ext cx="1367363" cy="1296179"/>
            </a:xfrm>
            <a:prstGeom prst="rect">
              <a:avLst/>
            </a:prstGeom>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a:lnSpc>
                  <a:spcPct val="90000"/>
                </a:lnSpc>
                <a:spcAft>
                  <a:spcPct val="35000"/>
                </a:spcAft>
                <a:defRPr/>
              </a:pPr>
              <a:r>
                <a:rPr lang="en-US" sz="2800" dirty="0" err="1">
                  <a:solidFill>
                    <a:schemeClr val="tx1"/>
                  </a:solidFill>
                  <a:latin typeface="Times New Roman" pitchFamily="18" charset="0"/>
                  <a:cs typeface="Times New Roman" pitchFamily="18" charset="0"/>
                </a:rPr>
                <a:t>Đưa</a:t>
              </a:r>
              <a:r>
                <a:rPr lang="en-US" sz="2800" dirty="0">
                  <a:solidFill>
                    <a:schemeClr val="tx1"/>
                  </a:solidFill>
                  <a:latin typeface="Times New Roman" pitchFamily="18" charset="0"/>
                  <a:cs typeface="Times New Roman" pitchFamily="18" charset="0"/>
                </a:rPr>
                <a:t> </a:t>
              </a:r>
              <a:r>
                <a:rPr lang="en-US" sz="2800" b="1" dirty="0">
                  <a:solidFill>
                    <a:srgbClr val="C00000"/>
                  </a:solidFill>
                  <a:latin typeface="Times New Roman" pitchFamily="18" charset="0"/>
                  <a:cs typeface="Times New Roman" pitchFamily="18" charset="0"/>
                </a:rPr>
                <a:t>gen </a:t>
              </a:r>
              <a:r>
                <a:rPr lang="en-US" sz="2800" b="1" dirty="0" err="1">
                  <a:solidFill>
                    <a:srgbClr val="C00000"/>
                  </a:solidFill>
                  <a:latin typeface="Times New Roman" pitchFamily="18" charset="0"/>
                  <a:cs typeface="Times New Roman" pitchFamily="18" charset="0"/>
                </a:rPr>
                <a:t>lạ</a:t>
              </a:r>
              <a:r>
                <a:rPr lang="en-US" sz="2800" b="1" dirty="0">
                  <a:solidFill>
                    <a:srgbClr val="C00000"/>
                  </a:solidFill>
                  <a:latin typeface="Times New Roman" pitchFamily="18" charset="0"/>
                  <a:cs typeface="Times New Roman" pitchFamily="18" charset="0"/>
                </a:rPr>
                <a:t> </a:t>
              </a:r>
              <a:r>
                <a:rPr lang="en-US" sz="2800" dirty="0">
                  <a:solidFill>
                    <a:schemeClr val="tx1"/>
                  </a:solidFill>
                  <a:latin typeface="Times New Roman" pitchFamily="18" charset="0"/>
                  <a:cs typeface="Times New Roman" pitchFamily="18" charset="0"/>
                </a:rPr>
                <a:t>(</a:t>
              </a:r>
              <a:r>
                <a:rPr lang="en-US" sz="2800" dirty="0" err="1">
                  <a:solidFill>
                    <a:schemeClr val="tx1"/>
                  </a:solidFill>
                  <a:latin typeface="Times New Roman" pitchFamily="18" charset="0"/>
                  <a:cs typeface="Times New Roman" pitchFamily="18" charset="0"/>
                </a:rPr>
                <a:t>Khác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loài</a:t>
              </a:r>
              <a:r>
                <a:rPr lang="en-US" sz="2800">
                  <a:solidFill>
                    <a:schemeClr val="tx1"/>
                  </a:solidFill>
                  <a:latin typeface="Times New Roman" pitchFamily="18" charset="0"/>
                  <a:cs typeface="Times New Roman" pitchFamily="18" charset="0"/>
                </a:rPr>
                <a:t>) vào hệ gen</a:t>
              </a:r>
              <a:endParaRPr lang="en-US" sz="2800" dirty="0">
                <a:solidFill>
                  <a:schemeClr val="tx1"/>
                </a:solidFill>
                <a:latin typeface="Times New Roman" pitchFamily="18" charset="0"/>
                <a:cs typeface="Times New Roman" pitchFamily="18" charset="0"/>
              </a:endParaRPr>
            </a:p>
          </p:txBody>
        </p:sp>
      </p:grpSp>
      <p:grpSp>
        <p:nvGrpSpPr>
          <p:cNvPr id="13" name="Group 12"/>
          <p:cNvGrpSpPr>
            <a:grpSpLocks/>
          </p:cNvGrpSpPr>
          <p:nvPr/>
        </p:nvGrpSpPr>
        <p:grpSpPr bwMode="auto">
          <a:xfrm>
            <a:off x="5676900" y="4587875"/>
            <a:ext cx="277813" cy="579438"/>
            <a:chOff x="5155303" y="3514015"/>
            <a:chExt cx="278043" cy="579489"/>
          </a:xfrm>
        </p:grpSpPr>
        <p:sp>
          <p:nvSpPr>
            <p:cNvPr id="23" name="Right Arrow 22"/>
            <p:cNvSpPr/>
            <p:nvPr/>
          </p:nvSpPr>
          <p:spPr>
            <a:xfrm rot="1800000">
              <a:off x="5155303" y="3514015"/>
              <a:ext cx="278043" cy="579489"/>
            </a:xfrm>
            <a:prstGeom prst="rightArrow">
              <a:avLst>
                <a:gd name="adj1" fmla="val 60000"/>
                <a:gd name="adj2" fmla="val 50000"/>
              </a:avLst>
            </a:prstGeom>
          </p:spPr>
          <p:style>
            <a:lnRef idx="0">
              <a:schemeClr val="lt1">
                <a:hueOff val="0"/>
                <a:satOff val="0"/>
                <a:lumOff val="0"/>
                <a:alphaOff val="0"/>
              </a:schemeClr>
            </a:lnRef>
            <a:fillRef idx="1">
              <a:schemeClr val="accent4">
                <a:hueOff val="-4135930"/>
                <a:satOff val="23223"/>
                <a:lumOff val="-1078"/>
                <a:alphaOff val="0"/>
              </a:schemeClr>
            </a:fillRef>
            <a:effectRef idx="0">
              <a:schemeClr val="accent4">
                <a:hueOff val="-4135930"/>
                <a:satOff val="23223"/>
                <a:lumOff val="-1078"/>
                <a:alphaOff val="0"/>
              </a:schemeClr>
            </a:effectRef>
            <a:fontRef idx="minor">
              <a:schemeClr val="lt1"/>
            </a:fontRef>
          </p:style>
        </p:sp>
        <p:sp>
          <p:nvSpPr>
            <p:cNvPr id="24" name="Right Arrow 10"/>
            <p:cNvSpPr/>
            <p:nvPr/>
          </p:nvSpPr>
          <p:spPr>
            <a:xfrm rot="1800000">
              <a:off x="5161658" y="3609273"/>
              <a:ext cx="193835" cy="347694"/>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1066800">
                <a:lnSpc>
                  <a:spcPct val="90000"/>
                </a:lnSpc>
                <a:spcAft>
                  <a:spcPct val="35000"/>
                </a:spcAft>
                <a:defRPr/>
              </a:pPr>
              <a:endParaRPr lang="en-US" sz="2400">
                <a:solidFill>
                  <a:schemeClr val="tx1"/>
                </a:solidFill>
              </a:endParaRPr>
            </a:p>
          </p:txBody>
        </p:sp>
      </p:grpSp>
      <p:grpSp>
        <p:nvGrpSpPr>
          <p:cNvPr id="14" name="Group 13"/>
          <p:cNvGrpSpPr>
            <a:grpSpLocks/>
          </p:cNvGrpSpPr>
          <p:nvPr/>
        </p:nvGrpSpPr>
        <p:grpSpPr bwMode="auto">
          <a:xfrm>
            <a:off x="6049963" y="3717925"/>
            <a:ext cx="2393950" cy="2317750"/>
            <a:chOff x="5745928" y="3175256"/>
            <a:chExt cx="1906757" cy="1841940"/>
          </a:xfrm>
        </p:grpSpPr>
        <p:sp>
          <p:nvSpPr>
            <p:cNvPr id="21" name="Oval 20"/>
            <p:cNvSpPr/>
            <p:nvPr/>
          </p:nvSpPr>
          <p:spPr>
            <a:xfrm>
              <a:off x="5745928" y="3175256"/>
              <a:ext cx="1906757" cy="1841940"/>
            </a:xfrm>
            <a:prstGeom prst="ellipse">
              <a:avLst/>
            </a:prstGeom>
          </p:spPr>
          <p:style>
            <a:lnRef idx="2">
              <a:schemeClr val="lt1">
                <a:hueOff val="0"/>
                <a:satOff val="0"/>
                <a:lumOff val="0"/>
                <a:alphaOff val="0"/>
              </a:schemeClr>
            </a:lnRef>
            <a:fillRef idx="1">
              <a:schemeClr val="accent4">
                <a:hueOff val="-4135930"/>
                <a:satOff val="23223"/>
                <a:lumOff val="-1078"/>
                <a:alphaOff val="0"/>
              </a:schemeClr>
            </a:fillRef>
            <a:effectRef idx="0">
              <a:schemeClr val="accent4">
                <a:hueOff val="-4135930"/>
                <a:satOff val="23223"/>
                <a:lumOff val="-1078"/>
                <a:alphaOff val="0"/>
              </a:schemeClr>
            </a:effectRef>
            <a:fontRef idx="minor">
              <a:schemeClr val="lt1"/>
            </a:fontRef>
          </p:style>
        </p:sp>
        <p:sp>
          <p:nvSpPr>
            <p:cNvPr id="22" name="Oval 12"/>
            <p:cNvSpPr/>
            <p:nvPr/>
          </p:nvSpPr>
          <p:spPr>
            <a:xfrm>
              <a:off x="6025366" y="3445239"/>
              <a:ext cx="1347880" cy="1301974"/>
            </a:xfrm>
            <a:prstGeom prst="rect">
              <a:avLst/>
            </a:prstGeom>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a:lnSpc>
                  <a:spcPct val="90000"/>
                </a:lnSpc>
                <a:spcAft>
                  <a:spcPct val="35000"/>
                </a:spcAft>
                <a:defRPr/>
              </a:pPr>
              <a:r>
                <a:rPr lang="en-US" sz="2800" dirty="0" err="1">
                  <a:solidFill>
                    <a:schemeClr val="tx1"/>
                  </a:solidFill>
                  <a:latin typeface="Times New Roman" pitchFamily="18" charset="0"/>
                  <a:cs typeface="Times New Roman" pitchFamily="18" charset="0"/>
                </a:rPr>
                <a:t>Làm</a:t>
              </a:r>
              <a:r>
                <a:rPr lang="en-US" sz="2800" dirty="0">
                  <a:solidFill>
                    <a:schemeClr val="tx1"/>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biến</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đổi</a:t>
              </a:r>
              <a:r>
                <a:rPr lang="en-US" sz="2800" b="1" dirty="0">
                  <a:solidFill>
                    <a:srgbClr val="C00000"/>
                  </a:solidFill>
                  <a:latin typeface="Times New Roman" pitchFamily="18" charset="0"/>
                  <a:cs typeface="Times New Roman" pitchFamily="18" charset="0"/>
                </a:rPr>
                <a:t> </a:t>
              </a:r>
              <a:r>
                <a:rPr lang="en-US" sz="2800" dirty="0">
                  <a:solidFill>
                    <a:schemeClr val="tx1"/>
                  </a:solidFill>
                  <a:latin typeface="Times New Roman" pitchFamily="18" charset="0"/>
                  <a:cs typeface="Times New Roman" pitchFamily="18" charset="0"/>
                </a:rPr>
                <a:t>1 gen </a:t>
              </a:r>
              <a:r>
                <a:rPr lang="en-US" sz="2800" dirty="0" err="1">
                  <a:solidFill>
                    <a:schemeClr val="tx1"/>
                  </a:solidFill>
                  <a:latin typeface="Times New Roman" pitchFamily="18" charset="0"/>
                  <a:cs typeface="Times New Roman" pitchFamily="18" charset="0"/>
                </a:rPr>
                <a:t>đã</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có</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sẵn</a:t>
              </a:r>
              <a:endParaRPr lang="en-US" sz="2800" dirty="0">
                <a:solidFill>
                  <a:schemeClr val="tx1"/>
                </a:solidFill>
                <a:latin typeface="Times New Roman" pitchFamily="18" charset="0"/>
                <a:cs typeface="Times New Roman" pitchFamily="18" charset="0"/>
              </a:endParaRPr>
            </a:p>
          </p:txBody>
        </p:sp>
      </p:grpSp>
      <p:grpSp>
        <p:nvGrpSpPr>
          <p:cNvPr id="15" name="Group 14"/>
          <p:cNvGrpSpPr>
            <a:grpSpLocks/>
          </p:cNvGrpSpPr>
          <p:nvPr/>
        </p:nvGrpSpPr>
        <p:grpSpPr bwMode="auto">
          <a:xfrm>
            <a:off x="3230563" y="4464050"/>
            <a:ext cx="261937" cy="579438"/>
            <a:chOff x="3143782" y="3507046"/>
            <a:chExt cx="262812" cy="579489"/>
          </a:xfrm>
        </p:grpSpPr>
        <p:sp>
          <p:nvSpPr>
            <p:cNvPr id="19" name="Right Arrow 18"/>
            <p:cNvSpPr/>
            <p:nvPr/>
          </p:nvSpPr>
          <p:spPr>
            <a:xfrm rot="9000000">
              <a:off x="3143782" y="3507046"/>
              <a:ext cx="262812" cy="579489"/>
            </a:xfrm>
            <a:prstGeom prst="rightArrow">
              <a:avLst>
                <a:gd name="adj1" fmla="val 60000"/>
                <a:gd name="adj2" fmla="val 50000"/>
              </a:avLst>
            </a:prstGeom>
          </p:spPr>
          <p:style>
            <a:lnRef idx="0">
              <a:schemeClr val="lt1">
                <a:hueOff val="0"/>
                <a:satOff val="0"/>
                <a:lumOff val="0"/>
                <a:alphaOff val="0"/>
              </a:schemeClr>
            </a:lnRef>
            <a:fillRef idx="1">
              <a:schemeClr val="accent4">
                <a:hueOff val="-8271860"/>
                <a:satOff val="46445"/>
                <a:lumOff val="-2156"/>
                <a:alphaOff val="0"/>
              </a:schemeClr>
            </a:fillRef>
            <a:effectRef idx="0">
              <a:schemeClr val="accent4">
                <a:hueOff val="-8271860"/>
                <a:satOff val="46445"/>
                <a:lumOff val="-2156"/>
                <a:alphaOff val="0"/>
              </a:schemeClr>
            </a:effectRef>
            <a:fontRef idx="minor">
              <a:schemeClr val="lt1"/>
            </a:fontRef>
          </p:style>
        </p:sp>
        <p:sp>
          <p:nvSpPr>
            <p:cNvPr id="20" name="Right Arrow 14"/>
            <p:cNvSpPr/>
            <p:nvPr/>
          </p:nvSpPr>
          <p:spPr>
            <a:xfrm rot="19800000">
              <a:off x="3217051" y="3603893"/>
              <a:ext cx="184765" cy="347693"/>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1066800">
                <a:lnSpc>
                  <a:spcPct val="90000"/>
                </a:lnSpc>
                <a:spcAft>
                  <a:spcPct val="35000"/>
                </a:spcAft>
                <a:defRPr/>
              </a:pPr>
              <a:endParaRPr lang="en-US" sz="2400">
                <a:solidFill>
                  <a:schemeClr val="tx1"/>
                </a:solidFill>
              </a:endParaRPr>
            </a:p>
          </p:txBody>
        </p:sp>
      </p:grpSp>
      <p:grpSp>
        <p:nvGrpSpPr>
          <p:cNvPr id="16" name="Group 15"/>
          <p:cNvGrpSpPr>
            <a:grpSpLocks/>
          </p:cNvGrpSpPr>
          <p:nvPr/>
        </p:nvGrpSpPr>
        <p:grpSpPr bwMode="auto">
          <a:xfrm>
            <a:off x="487363" y="3822700"/>
            <a:ext cx="2487612" cy="2362200"/>
            <a:chOff x="899478" y="3207096"/>
            <a:chExt cx="1952844" cy="1931300"/>
          </a:xfrm>
        </p:grpSpPr>
        <p:sp>
          <p:nvSpPr>
            <p:cNvPr id="17" name="Oval 16"/>
            <p:cNvSpPr/>
            <p:nvPr/>
          </p:nvSpPr>
          <p:spPr>
            <a:xfrm>
              <a:off x="899478" y="3207096"/>
              <a:ext cx="1952844" cy="1931300"/>
            </a:xfrm>
            <a:prstGeom prst="ellipse">
              <a:avLst/>
            </a:prstGeom>
          </p:spPr>
          <p:style>
            <a:lnRef idx="2">
              <a:schemeClr val="lt1">
                <a:hueOff val="0"/>
                <a:satOff val="0"/>
                <a:lumOff val="0"/>
                <a:alphaOff val="0"/>
              </a:schemeClr>
            </a:lnRef>
            <a:fillRef idx="1">
              <a:schemeClr val="accent4">
                <a:hueOff val="-8271860"/>
                <a:satOff val="46445"/>
                <a:lumOff val="-2156"/>
                <a:alphaOff val="0"/>
              </a:schemeClr>
            </a:fillRef>
            <a:effectRef idx="0">
              <a:schemeClr val="accent4">
                <a:hueOff val="-8271860"/>
                <a:satOff val="46445"/>
                <a:lumOff val="-2156"/>
                <a:alphaOff val="0"/>
              </a:schemeClr>
            </a:effectRef>
            <a:fontRef idx="minor">
              <a:schemeClr val="lt1"/>
            </a:fontRef>
          </p:style>
        </p:sp>
        <p:sp>
          <p:nvSpPr>
            <p:cNvPr id="18" name="Oval 16"/>
            <p:cNvSpPr/>
            <p:nvPr/>
          </p:nvSpPr>
          <p:spPr>
            <a:xfrm>
              <a:off x="1184865" y="3503021"/>
              <a:ext cx="1382071" cy="1365408"/>
            </a:xfrm>
            <a:prstGeom prst="rect">
              <a:avLst/>
            </a:prstGeom>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a:lnSpc>
                  <a:spcPct val="90000"/>
                </a:lnSpc>
                <a:spcAft>
                  <a:spcPct val="35000"/>
                </a:spcAft>
                <a:defRPr/>
              </a:pPr>
              <a:r>
                <a:rPr lang="en-US" sz="2800" b="1" dirty="0" err="1">
                  <a:solidFill>
                    <a:srgbClr val="C00000"/>
                  </a:solidFill>
                  <a:latin typeface="Times New Roman" pitchFamily="18" charset="0"/>
                  <a:cs typeface="Times New Roman" pitchFamily="18" charset="0"/>
                </a:rPr>
                <a:t>Loại</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bỏ</a:t>
              </a:r>
              <a:r>
                <a:rPr lang="en-US" sz="2800" b="1" dirty="0">
                  <a:solidFill>
                    <a:srgbClr val="C00000"/>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hoặc</a:t>
              </a:r>
              <a:r>
                <a:rPr lang="en-US" sz="2800" dirty="0">
                  <a:solidFill>
                    <a:schemeClr val="tx1"/>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bất</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hoạt</a:t>
              </a:r>
              <a:r>
                <a:rPr lang="en-US" sz="2800" b="1" dirty="0">
                  <a:solidFill>
                    <a:srgbClr val="C00000"/>
                  </a:solidFill>
                  <a:latin typeface="Times New Roman" pitchFamily="18" charset="0"/>
                  <a:cs typeface="Times New Roman" pitchFamily="18" charset="0"/>
                </a:rPr>
                <a:t> </a:t>
              </a:r>
              <a:r>
                <a:rPr lang="en-US" sz="2800" dirty="0">
                  <a:solidFill>
                    <a:schemeClr val="tx1"/>
                  </a:solidFill>
                  <a:latin typeface="Times New Roman" pitchFamily="18" charset="0"/>
                  <a:cs typeface="Times New Roman" pitchFamily="18" charset="0"/>
                </a:rPr>
                <a:t>1 gen</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381000" y="76200"/>
            <a:ext cx="8305800"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nSpc>
                <a:spcPct val="90000"/>
              </a:lnSpc>
              <a:spcAft>
                <a:spcPct val="35000"/>
              </a:spcAft>
              <a:buFontTx/>
              <a:buAutoNum type="romanUcPeriod"/>
            </a:pPr>
            <a:r>
              <a:rPr lang="en-US" sz="2800" b="1">
                <a:solidFill>
                  <a:srgbClr val="C00000"/>
                </a:solidFill>
                <a:latin typeface="Times New Roman" panose="02020603050405020304" pitchFamily="18" charset="0"/>
                <a:cs typeface="Times New Roman" panose="02020603050405020304" pitchFamily="18" charset="0"/>
              </a:rPr>
              <a:t>CÔNG NGHỆ GEN</a:t>
            </a:r>
          </a:p>
          <a:p>
            <a:pPr>
              <a:lnSpc>
                <a:spcPct val="90000"/>
              </a:lnSpc>
              <a:spcAft>
                <a:spcPct val="35000"/>
              </a:spcAft>
              <a:buFontTx/>
              <a:buAutoNum type="romanUcPeriod"/>
            </a:pPr>
            <a:r>
              <a:rPr lang="en-US" sz="2800" b="1">
                <a:solidFill>
                  <a:srgbClr val="C00000"/>
                </a:solidFill>
                <a:latin typeface="Times New Roman" panose="02020603050405020304" pitchFamily="18" charset="0"/>
                <a:cs typeface="Times New Roman" panose="02020603050405020304" pitchFamily="18" charset="0"/>
              </a:rPr>
              <a:t>ỨNG DỤNG CÔNG NGHỆ GEN TRONG TẠO GIỐNG BIẾN ĐỔI GEN</a:t>
            </a:r>
          </a:p>
          <a:p>
            <a:pPr>
              <a:lnSpc>
                <a:spcPct val="90000"/>
              </a:lnSpc>
              <a:spcAft>
                <a:spcPct val="35000"/>
              </a:spcAft>
              <a:buFontTx/>
              <a:buAutoNum type="arabicPeriod"/>
            </a:pPr>
            <a:r>
              <a:rPr lang="en-US" sz="2800" b="1">
                <a:solidFill>
                  <a:srgbClr val="C00000"/>
                </a:solidFill>
                <a:latin typeface="Times New Roman" panose="02020603050405020304" pitchFamily="18" charset="0"/>
                <a:cs typeface="Times New Roman" panose="02020603050405020304" pitchFamily="18" charset="0"/>
              </a:rPr>
              <a:t>Khái niệm sinh vật biến đổi gen</a:t>
            </a:r>
          </a:p>
          <a:p>
            <a:pPr>
              <a:lnSpc>
                <a:spcPct val="90000"/>
              </a:lnSpc>
              <a:spcAft>
                <a:spcPct val="35000"/>
              </a:spcAft>
              <a:buFontTx/>
              <a:buAutoNum type="arabicPeriod"/>
            </a:pPr>
            <a:r>
              <a:rPr lang="en-US" sz="2800" b="1">
                <a:solidFill>
                  <a:srgbClr val="C00000"/>
                </a:solidFill>
                <a:latin typeface="Times New Roman" panose="02020603050405020304" pitchFamily="18" charset="0"/>
                <a:cs typeface="Times New Roman" panose="02020603050405020304" pitchFamily="18" charset="0"/>
              </a:rPr>
              <a:t>Một số thành tựu tạo giống biến đổi gen</a:t>
            </a:r>
          </a:p>
        </p:txBody>
      </p:sp>
      <p:sp>
        <p:nvSpPr>
          <p:cNvPr id="3" name="Rounded Rectangle 2"/>
          <p:cNvSpPr/>
          <p:nvPr/>
        </p:nvSpPr>
        <p:spPr>
          <a:xfrm>
            <a:off x="2057400" y="2895600"/>
            <a:ext cx="6858000" cy="3581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Tx/>
              <a:buAutoNum type="arabicPeriod"/>
              <a:defRPr/>
            </a:pPr>
            <a:r>
              <a:rPr lang="en-US" sz="2800">
                <a:latin typeface="Times New Roman" pitchFamily="18" charset="0"/>
                <a:cs typeface="Times New Roman" pitchFamily="18" charset="0"/>
              </a:rPr>
              <a:t>Thành tựu về tạo động vật chuyển gen</a:t>
            </a:r>
          </a:p>
          <a:p>
            <a:pPr>
              <a:defRPr/>
            </a:pPr>
            <a:r>
              <a:rPr lang="en-US" sz="2800">
                <a:latin typeface="Times New Roman" pitchFamily="18" charset="0"/>
                <a:cs typeface="Times New Roman" pitchFamily="18" charset="0"/>
              </a:rPr>
              <a:t>  - Quy trình tạo động vật chuyển gen</a:t>
            </a:r>
          </a:p>
          <a:p>
            <a:pPr>
              <a:defRPr/>
            </a:pPr>
            <a:r>
              <a:rPr lang="en-US" sz="2800">
                <a:latin typeface="Times New Roman" pitchFamily="18" charset="0"/>
                <a:cs typeface="Times New Roman" pitchFamily="18" charset="0"/>
              </a:rPr>
              <a:t>  - Một số thành tựu</a:t>
            </a:r>
          </a:p>
          <a:p>
            <a:pPr>
              <a:defRPr/>
            </a:pPr>
            <a:r>
              <a:rPr lang="en-US" sz="2800">
                <a:latin typeface="Times New Roman" pitchFamily="18" charset="0"/>
                <a:cs typeface="Times New Roman" pitchFamily="18" charset="0"/>
              </a:rPr>
              <a:t>2. Thành tựu về tạo giống cây trồng biến đổi gen</a:t>
            </a:r>
          </a:p>
          <a:p>
            <a:pPr>
              <a:defRPr/>
            </a:pPr>
            <a:r>
              <a:rPr lang="en-US" sz="2800">
                <a:latin typeface="Times New Roman" pitchFamily="18" charset="0"/>
                <a:cs typeface="Times New Roman" pitchFamily="18" charset="0"/>
              </a:rPr>
              <a:t>3. Thành tựu về tạo dòng vi sinh vật biến đổi gen</a:t>
            </a:r>
          </a:p>
          <a:p>
            <a:pPr marL="342900" indent="-342900">
              <a:buFontTx/>
              <a:buAutoNum type="arabicPeriod"/>
              <a:defRPr/>
            </a:pPr>
            <a:endParaRPr lang="en-US" sz="2800">
              <a:latin typeface="Times New Roman" pitchFamily="18" charset="0"/>
              <a:cs typeface="Times New Roman" pitchFamily="18" charset="0"/>
            </a:endParaRPr>
          </a:p>
        </p:txBody>
      </p:sp>
      <p:pic>
        <p:nvPicPr>
          <p:cNvPr id="22532" name="Picture 3" descr="Kết quả hình ảnh cho hình thảo luận nhó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895600"/>
            <a:ext cx="24098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152400" y="228600"/>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n-US" sz="3200">
                <a:solidFill>
                  <a:srgbClr val="C00000"/>
                </a:solidFill>
                <a:latin typeface="Times New Roman" panose="02020603050405020304" pitchFamily="18" charset="0"/>
                <a:cs typeface="Times New Roman" panose="02020603050405020304" pitchFamily="18" charset="0"/>
              </a:rPr>
              <a:t>a. Tạo động vật chuyển gen</a:t>
            </a:r>
          </a:p>
        </p:txBody>
      </p:sp>
      <p:pic>
        <p:nvPicPr>
          <p:cNvPr id="23555" name="Picture 2" descr="Kết quả hình ảnh cho sơ đồ quá trình tạo cừu chuyển 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28600"/>
            <a:ext cx="4405313"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2"/>
          <p:cNvSpPr txBox="1">
            <a:spLocks noChangeArrowheads="1"/>
          </p:cNvSpPr>
          <p:nvPr/>
        </p:nvSpPr>
        <p:spPr bwMode="auto">
          <a:xfrm>
            <a:off x="457200" y="1219200"/>
            <a:ext cx="38100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buFontTx/>
              <a:buChar char="-"/>
            </a:pPr>
            <a:r>
              <a:rPr lang="en-US" sz="2800">
                <a:latin typeface="Times New Roman" panose="02020603050405020304" pitchFamily="18" charset="0"/>
                <a:cs typeface="Times New Roman" panose="02020603050405020304" pitchFamily="18" charset="0"/>
              </a:rPr>
              <a:t>Lấy trứng ra khỏi con cái cho thụ tinh trong ống nghiệm.</a:t>
            </a:r>
          </a:p>
          <a:p>
            <a:pPr eaLnBrk="1" hangingPunct="1">
              <a:buFontTx/>
              <a:buChar char="-"/>
            </a:pPr>
            <a:r>
              <a:rPr lang="en-US" sz="2800">
                <a:latin typeface="Times New Roman" panose="02020603050405020304" pitchFamily="18" charset="0"/>
                <a:cs typeface="Times New Roman" panose="02020603050405020304" pitchFamily="18" charset="0"/>
              </a:rPr>
              <a:t>Tiêm gen cần chuyển vào hợp tử </a:t>
            </a:r>
            <a:r>
              <a:rPr lang="en-US" sz="2800">
                <a:latin typeface="Times New Roman" panose="02020603050405020304" pitchFamily="18" charset="0"/>
                <a:cs typeface="Times New Roman" panose="02020603050405020304" pitchFamily="18" charset="0"/>
                <a:sym typeface="Wingdings" panose="05000000000000000000" pitchFamily="2" charset="2"/>
              </a:rPr>
              <a:t> phát triển thành phôi</a:t>
            </a:r>
          </a:p>
          <a:p>
            <a:pPr eaLnBrk="1" hangingPunct="1">
              <a:buFontTx/>
              <a:buChar char="-"/>
            </a:pPr>
            <a:r>
              <a:rPr lang="en-US" sz="2800">
                <a:latin typeface="Times New Roman" panose="02020603050405020304" pitchFamily="18" charset="0"/>
                <a:cs typeface="Times New Roman" panose="02020603050405020304" pitchFamily="18" charset="0"/>
                <a:sym typeface="Wingdings" panose="05000000000000000000" pitchFamily="2" charset="2"/>
              </a:rPr>
              <a:t>Cấy phôi đã chuyển gen vào tử cung con cái khác để mang thai và sinh đẻ bình thường.</a:t>
            </a:r>
            <a:endParaRPr lang="en-US" sz="28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5"/>
          <p:cNvGrpSpPr>
            <a:grpSpLocks/>
          </p:cNvGrpSpPr>
          <p:nvPr/>
        </p:nvGrpSpPr>
        <p:grpSpPr bwMode="auto">
          <a:xfrm>
            <a:off x="304800" y="762000"/>
            <a:ext cx="3810000" cy="4800600"/>
            <a:chOff x="768" y="816"/>
            <a:chExt cx="2400" cy="2478"/>
          </a:xfrm>
        </p:grpSpPr>
        <p:pic>
          <p:nvPicPr>
            <p:cNvPr id="24584" name="Picture 6" descr="1260924007-NHAU-THAI-CUA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 y="816"/>
              <a:ext cx="2400" cy="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Rectangle 7"/>
            <p:cNvSpPr>
              <a:spLocks noChangeArrowheads="1"/>
            </p:cNvSpPr>
            <p:nvPr/>
          </p:nvSpPr>
          <p:spPr bwMode="auto">
            <a:xfrm>
              <a:off x="816" y="2621"/>
              <a:ext cx="2304" cy="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ctr" eaLnBrk="1" hangingPunct="1"/>
              <a:endParaRPr lang="en-US" sz="2200">
                <a:solidFill>
                  <a:schemeClr val="bg1"/>
                </a:solidFill>
                <a:latin typeface="VNI-Times" pitchFamily="2" charset="0"/>
              </a:endParaRPr>
            </a:p>
          </p:txBody>
        </p:sp>
      </p:grpSp>
      <p:grpSp>
        <p:nvGrpSpPr>
          <p:cNvPr id="24579" name="Group 8"/>
          <p:cNvGrpSpPr>
            <a:grpSpLocks/>
          </p:cNvGrpSpPr>
          <p:nvPr/>
        </p:nvGrpSpPr>
        <p:grpSpPr bwMode="auto">
          <a:xfrm>
            <a:off x="4267200" y="762000"/>
            <a:ext cx="4114800" cy="6149975"/>
            <a:chOff x="3072" y="1200"/>
            <a:chExt cx="2592" cy="2267"/>
          </a:xfrm>
        </p:grpSpPr>
        <p:pic>
          <p:nvPicPr>
            <p:cNvPr id="2458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 y="1200"/>
              <a:ext cx="2592" cy="1781"/>
            </a:xfrm>
            <a:prstGeom prst="rect">
              <a:avLst/>
            </a:prstGeom>
            <a:noFill/>
            <a:ln w="9525">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3" name="Rectangle 10"/>
            <p:cNvSpPr>
              <a:spLocks noChangeArrowheads="1"/>
            </p:cNvSpPr>
            <p:nvPr/>
          </p:nvSpPr>
          <p:spPr bwMode="auto">
            <a:xfrm>
              <a:off x="3072" y="3025"/>
              <a:ext cx="259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ctr" eaLnBrk="1" hangingPunct="1"/>
              <a:r>
                <a:rPr lang="en-US" sz="2400" b="1">
                  <a:latin typeface="Times New Roman" panose="02020603050405020304" pitchFamily="18" charset="0"/>
                  <a:cs typeface="Times New Roman" panose="02020603050405020304" pitchFamily="18" charset="0"/>
                </a:rPr>
                <a:t>Cá chuyển gen hoomon sinh trưởng (phải) và cá chưa chuyển gen (trái)</a:t>
              </a:r>
              <a:r>
                <a:rPr lang="en-US" sz="2400">
                  <a:latin typeface="Times New Roman" panose="02020603050405020304" pitchFamily="18" charset="0"/>
                  <a:cs typeface="Times New Roman" panose="02020603050405020304" pitchFamily="18" charset="0"/>
                </a:rPr>
                <a:t> </a:t>
              </a:r>
            </a:p>
          </p:txBody>
        </p:sp>
      </p:grpSp>
      <p:sp>
        <p:nvSpPr>
          <p:cNvPr id="24580" name="Text Box 12"/>
          <p:cNvSpPr txBox="1">
            <a:spLocks noChangeArrowheads="1"/>
          </p:cNvSpPr>
          <p:nvPr/>
        </p:nvSpPr>
        <p:spPr bwMode="auto">
          <a:xfrm>
            <a:off x="304800" y="5808663"/>
            <a:ext cx="38100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ctr" eaLnBrk="1" hangingPunct="1">
              <a:spcBef>
                <a:spcPct val="50000"/>
              </a:spcBef>
            </a:pPr>
            <a:r>
              <a:rPr lang="en-US" sz="2400" b="1">
                <a:latin typeface="Times New Roman" panose="02020603050405020304" pitchFamily="18" charset="0"/>
                <a:cs typeface="Times New Roman" panose="02020603050405020304" pitchFamily="18" charset="0"/>
              </a:rPr>
              <a:t>Cừu chuyển gen tạo sữa chứa Protein người</a:t>
            </a:r>
          </a:p>
        </p:txBody>
      </p:sp>
      <p:sp>
        <p:nvSpPr>
          <p:cNvPr id="24581" name="TextBox 1"/>
          <p:cNvSpPr txBox="1">
            <a:spLocks noChangeArrowheads="1"/>
          </p:cNvSpPr>
          <p:nvPr/>
        </p:nvSpPr>
        <p:spPr bwMode="auto">
          <a:xfrm>
            <a:off x="533400" y="152400"/>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n-US" sz="2800">
                <a:solidFill>
                  <a:srgbClr val="C00000"/>
                </a:solidFill>
                <a:latin typeface="Times New Roman" panose="02020603050405020304" pitchFamily="18" charset="0"/>
                <a:cs typeface="Times New Roman" panose="02020603050405020304" pitchFamily="18" charset="0"/>
              </a:rPr>
              <a:t>MỘT SỐ THÀNH TỰU</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28600"/>
            <a:ext cx="8129588" cy="6096000"/>
          </a:xfr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GFP m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85800"/>
            <a:ext cx="396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6"/>
          <p:cNvSpPr txBox="1">
            <a:spLocks noChangeArrowheads="1"/>
          </p:cNvSpPr>
          <p:nvPr/>
        </p:nvSpPr>
        <p:spPr bwMode="auto">
          <a:xfrm>
            <a:off x="533400" y="5861050"/>
            <a:ext cx="36576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ctr" eaLnBrk="1" hangingPunct="1">
              <a:spcBef>
                <a:spcPct val="50000"/>
              </a:spcBef>
            </a:pPr>
            <a:r>
              <a:rPr lang="fr-FR" sz="2400" b="1">
                <a:latin typeface="Times New Roman" panose="02020603050405020304" pitchFamily="18" charset="0"/>
                <a:cs typeface="Times New Roman" panose="02020603050405020304" pitchFamily="18" charset="0"/>
              </a:rPr>
              <a:t>Chuột được chuyển gen GFP phát huỳnh quang</a:t>
            </a:r>
          </a:p>
        </p:txBody>
      </p:sp>
      <p:pic>
        <p:nvPicPr>
          <p:cNvPr id="26628" name="Picture 7" descr="salm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685800"/>
            <a:ext cx="4343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8"/>
          <p:cNvSpPr txBox="1">
            <a:spLocks noChangeArrowheads="1"/>
          </p:cNvSpPr>
          <p:nvPr/>
        </p:nvSpPr>
        <p:spPr bwMode="auto">
          <a:xfrm>
            <a:off x="4648200" y="5875338"/>
            <a:ext cx="39624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spcBef>
                <a:spcPct val="50000"/>
              </a:spcBef>
            </a:pPr>
            <a:r>
              <a:rPr lang="fr-FR" sz="2400" b="1">
                <a:latin typeface="Times New Roman" panose="02020603050405020304" pitchFamily="18" charset="0"/>
                <a:cs typeface="Times New Roman" panose="02020603050405020304" pitchFamily="18" charset="0"/>
              </a:rPr>
              <a:t>Cá hồi (salmon) chuyển gen hormone tăng trưởng</a:t>
            </a:r>
          </a:p>
        </p:txBody>
      </p:sp>
    </p:spTree>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2"/>
          <p:cNvSpPr txBox="1">
            <a:spLocks noChangeArrowheads="1"/>
          </p:cNvSpPr>
          <p:nvPr/>
        </p:nvSpPr>
        <p:spPr bwMode="auto">
          <a:xfrm>
            <a:off x="319088" y="193675"/>
            <a:ext cx="571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n-US" sz="2800">
                <a:solidFill>
                  <a:srgbClr val="C00000"/>
                </a:solidFill>
                <a:latin typeface="Times New Roman" panose="02020603050405020304" pitchFamily="18" charset="0"/>
                <a:cs typeface="Times New Roman" panose="02020603050405020304" pitchFamily="18" charset="0"/>
              </a:rPr>
              <a:t>b. Tạo giống cây trồng biến đổi gen</a:t>
            </a:r>
          </a:p>
        </p:txBody>
      </p:sp>
      <p:grpSp>
        <p:nvGrpSpPr>
          <p:cNvPr id="27651" name="Group 11"/>
          <p:cNvGrpSpPr>
            <a:grpSpLocks/>
          </p:cNvGrpSpPr>
          <p:nvPr/>
        </p:nvGrpSpPr>
        <p:grpSpPr bwMode="auto">
          <a:xfrm>
            <a:off x="374650" y="717550"/>
            <a:ext cx="4135438" cy="6065838"/>
            <a:chOff x="2956" y="153"/>
            <a:chExt cx="1480" cy="2498"/>
          </a:xfrm>
        </p:grpSpPr>
        <p:sp>
          <p:nvSpPr>
            <p:cNvPr id="27654" name="Text Box 12"/>
            <p:cNvSpPr txBox="1">
              <a:spLocks noChangeArrowheads="1"/>
            </p:cNvSpPr>
            <p:nvPr/>
          </p:nvSpPr>
          <p:spPr bwMode="auto">
            <a:xfrm>
              <a:off x="2956" y="1929"/>
              <a:ext cx="1480" cy="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a:spcBef>
                  <a:spcPct val="50000"/>
                </a:spcBef>
              </a:pPr>
              <a:endParaRPr lang="en-US" sz="2400" b="1">
                <a:latin typeface="Times New Roman" panose="02020603050405020304" pitchFamily="18" charset="0"/>
              </a:endParaRPr>
            </a:p>
            <a:p>
              <a:pPr algn="just">
                <a:spcBef>
                  <a:spcPct val="50000"/>
                </a:spcBef>
              </a:pPr>
              <a:r>
                <a:rPr lang="en-US" sz="2400" b="1">
                  <a:latin typeface="Times New Roman" panose="02020603050405020304" pitchFamily="18" charset="0"/>
                </a:rPr>
                <a:t>Tạọ giống lúa “gạo vàng” có khả năng tổng hợp </a:t>
              </a:r>
              <a:r>
                <a:rPr lang="el-GR" sz="2400" b="1">
                  <a:latin typeface="Times New Roman" panose="02020603050405020304" pitchFamily="18" charset="0"/>
                </a:rPr>
                <a:t>β</a:t>
              </a:r>
              <a:r>
                <a:rPr lang="en-US" sz="2400" b="1">
                  <a:latin typeface="Times New Roman" panose="02020603050405020304" pitchFamily="18" charset="0"/>
                </a:rPr>
                <a:t>-caroten (Tiền vitamin A)</a:t>
              </a:r>
              <a:endParaRPr lang="el-GR" sz="2400" b="1">
                <a:latin typeface="Times New Roman" panose="02020603050405020304" pitchFamily="18" charset="0"/>
              </a:endParaRPr>
            </a:p>
          </p:txBody>
        </p:sp>
        <p:pic>
          <p:nvPicPr>
            <p:cNvPr id="27655"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6" y="153"/>
              <a:ext cx="1455" cy="1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652" name="Picture 4" descr="cot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717550"/>
            <a:ext cx="4103688"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8"/>
          <p:cNvSpPr>
            <a:spLocks noChangeArrowheads="1"/>
          </p:cNvSpPr>
          <p:nvPr/>
        </p:nvSpPr>
        <p:spPr bwMode="auto">
          <a:xfrm>
            <a:off x="4730750" y="5624513"/>
            <a:ext cx="4114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a:spcBef>
                <a:spcPct val="50000"/>
              </a:spcBef>
            </a:pPr>
            <a:r>
              <a:rPr lang="en-US" sz="2400" b="1">
                <a:latin typeface="Times New Roman" panose="02020603050405020304" pitchFamily="18" charset="0"/>
              </a:rPr>
              <a:t>Tạọ giống bông có gen kháng sâu hại</a:t>
            </a:r>
            <a:endParaRPr lang="el-GR" sz="2400" b="1">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18"/>
          <p:cNvGrpSpPr>
            <a:grpSpLocks/>
          </p:cNvGrpSpPr>
          <p:nvPr/>
        </p:nvGrpSpPr>
        <p:grpSpPr bwMode="auto">
          <a:xfrm>
            <a:off x="-168275" y="152400"/>
            <a:ext cx="3262313" cy="6294438"/>
            <a:chOff x="4252" y="1920"/>
            <a:chExt cx="1508" cy="1897"/>
          </a:xfrm>
        </p:grpSpPr>
        <p:sp>
          <p:nvSpPr>
            <p:cNvPr id="29705" name="Rectangle 19"/>
            <p:cNvSpPr>
              <a:spLocks noChangeArrowheads="1"/>
            </p:cNvSpPr>
            <p:nvPr/>
          </p:nvSpPr>
          <p:spPr bwMode="auto">
            <a:xfrm>
              <a:off x="4252" y="3345"/>
              <a:ext cx="1440" cy="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ctr" eaLnBrk="1" hangingPunct="1">
                <a:spcBef>
                  <a:spcPct val="20000"/>
                </a:spcBef>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mang</a:t>
              </a:r>
              <a:r>
                <a:rPr lang="en-US" sz="2400" b="1" dirty="0">
                  <a:latin typeface="Times New Roman" panose="02020603050405020304" pitchFamily="18" charset="0"/>
                  <a:cs typeface="Times New Roman" panose="02020603050405020304" pitchFamily="18" charset="0"/>
                </a:rPr>
                <a:t> gen </a:t>
              </a:r>
              <a:r>
                <a:rPr lang="en-US" sz="2400" b="1" dirty="0" err="1">
                  <a:latin typeface="Times New Roman" panose="02020603050405020304" pitchFamily="18" charset="0"/>
                  <a:cs typeface="Times New Roman" panose="02020603050405020304" pitchFamily="18" charset="0"/>
                </a:rPr>
                <a:t>kháng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virut</a:t>
              </a:r>
              <a:r>
                <a:rPr lang="en-US" sz="2400" b="1" dirty="0">
                  <a:latin typeface="Times New Roman" panose="02020603050405020304" pitchFamily="18" charset="0"/>
                  <a:cs typeface="Times New Roman" panose="02020603050405020304" pitchFamily="18" charset="0"/>
                </a:rPr>
                <a:t> CMV</a:t>
              </a:r>
            </a:p>
          </p:txBody>
        </p:sp>
        <p:pic>
          <p:nvPicPr>
            <p:cNvPr id="29706"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0" y="1920"/>
              <a:ext cx="1410"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2"/>
          <p:cNvGrpSpPr>
            <a:grpSpLocks/>
          </p:cNvGrpSpPr>
          <p:nvPr/>
        </p:nvGrpSpPr>
        <p:grpSpPr bwMode="auto">
          <a:xfrm>
            <a:off x="3200400" y="152400"/>
            <a:ext cx="3200400" cy="5599113"/>
            <a:chOff x="504" y="1983"/>
            <a:chExt cx="2040" cy="1688"/>
          </a:xfrm>
        </p:grpSpPr>
        <p:pic>
          <p:nvPicPr>
            <p:cNvPr id="29703" name="Picture 3" descr="ca chu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 y="1983"/>
              <a:ext cx="1968"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Text Box 4"/>
            <p:cNvSpPr txBox="1">
              <a:spLocks noChangeArrowheads="1"/>
            </p:cNvSpPr>
            <p:nvPr/>
          </p:nvSpPr>
          <p:spPr bwMode="auto">
            <a:xfrm>
              <a:off x="504" y="3420"/>
              <a:ext cx="2040"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ctr">
                <a:spcBef>
                  <a:spcPct val="50000"/>
                </a:spcBef>
              </a:pPr>
              <a:r>
                <a:rPr lang="en-US" sz="2400" b="1" dirty="0" err="1">
                  <a:latin typeface="Times New Roman" panose="02020603050405020304" pitchFamily="18" charset="0"/>
                </a:rPr>
                <a:t>Cà</a:t>
              </a:r>
              <a:r>
                <a:rPr lang="en-US" sz="2400" b="1" dirty="0">
                  <a:latin typeface="Times New Roman" panose="02020603050405020304" pitchFamily="18" charset="0"/>
                </a:rPr>
                <a:t> </a:t>
              </a:r>
              <a:r>
                <a:rPr lang="en-US" sz="2400" b="1" dirty="0" err="1">
                  <a:latin typeface="Times New Roman" panose="02020603050405020304" pitchFamily="18" charset="0"/>
                </a:rPr>
                <a:t>chua</a:t>
              </a:r>
              <a:r>
                <a:rPr lang="en-US" sz="2400" b="1" dirty="0">
                  <a:latin typeface="Times New Roman" panose="02020603050405020304" pitchFamily="18" charset="0"/>
                </a:rPr>
                <a:t> </a:t>
              </a:r>
              <a:r>
                <a:rPr lang="en-US" sz="2400" b="1" dirty="0" err="1">
                  <a:latin typeface="Times New Roman" panose="02020603050405020304" pitchFamily="18" charset="0"/>
                </a:rPr>
                <a:t>có</a:t>
              </a:r>
              <a:r>
                <a:rPr lang="en-US" sz="2400" b="1" dirty="0">
                  <a:latin typeface="Times New Roman" panose="02020603050405020304" pitchFamily="18" charset="0"/>
                </a:rPr>
                <a:t> gen </a:t>
              </a:r>
              <a:r>
                <a:rPr lang="en-US" sz="2400" b="1" dirty="0" err="1">
                  <a:latin typeface="Times New Roman" panose="02020603050405020304" pitchFamily="18" charset="0"/>
                </a:rPr>
                <a:t>kháng</a:t>
              </a:r>
              <a:r>
                <a:rPr lang="en-US" sz="2400" b="1" dirty="0">
                  <a:latin typeface="Times New Roman" panose="02020603050405020304" pitchFamily="18" charset="0"/>
                </a:rPr>
                <a:t> </a:t>
              </a:r>
              <a:r>
                <a:rPr lang="en-US" sz="2400" b="1" dirty="0" err="1">
                  <a:latin typeface="Times New Roman" panose="02020603050405020304" pitchFamily="18" charset="0"/>
                </a:rPr>
                <a:t>ung</a:t>
              </a:r>
              <a:r>
                <a:rPr lang="en-US" sz="2400" b="1" dirty="0">
                  <a:latin typeface="Times New Roman" panose="02020603050405020304" pitchFamily="18" charset="0"/>
                </a:rPr>
                <a:t> </a:t>
              </a:r>
              <a:r>
                <a:rPr lang="en-US" sz="2400" b="1" dirty="0" err="1">
                  <a:latin typeface="Times New Roman" panose="02020603050405020304" pitchFamily="18" charset="0"/>
                </a:rPr>
                <a:t>thư</a:t>
              </a:r>
              <a:r>
                <a:rPr lang="en-US" sz="2400" b="1" dirty="0">
                  <a:latin typeface="Times New Roman" panose="02020603050405020304" pitchFamily="18" charset="0"/>
                </a:rPr>
                <a:t> </a:t>
              </a:r>
            </a:p>
          </p:txBody>
        </p:sp>
      </p:grpSp>
      <p:grpSp>
        <p:nvGrpSpPr>
          <p:cNvPr id="10" name="Group 5"/>
          <p:cNvGrpSpPr>
            <a:grpSpLocks/>
          </p:cNvGrpSpPr>
          <p:nvPr/>
        </p:nvGrpSpPr>
        <p:grpSpPr bwMode="auto">
          <a:xfrm>
            <a:off x="6400800" y="152400"/>
            <a:ext cx="2743200" cy="5981700"/>
            <a:chOff x="144" y="2064"/>
            <a:chExt cx="1787" cy="1666"/>
          </a:xfrm>
        </p:grpSpPr>
        <p:pic>
          <p:nvPicPr>
            <p:cNvPr id="29701" name="Picture 6" descr="Xem hình">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 y="2064"/>
              <a:ext cx="1638" cy="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7"/>
            <p:cNvSpPr txBox="1">
              <a:spLocks noChangeArrowheads="1"/>
            </p:cNvSpPr>
            <p:nvPr/>
          </p:nvSpPr>
          <p:spPr bwMode="auto">
            <a:xfrm>
              <a:off x="299" y="3391"/>
              <a:ext cx="1632"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ctr">
                <a:spcBef>
                  <a:spcPct val="50000"/>
                </a:spcBef>
              </a:pPr>
              <a:r>
                <a:rPr lang="en-US" sz="2400" b="1" dirty="0" err="1">
                  <a:latin typeface="Times New Roman" panose="02020603050405020304" pitchFamily="18" charset="0"/>
                </a:rPr>
                <a:t>Bắp</a:t>
              </a:r>
              <a:r>
                <a:rPr lang="en-US" sz="2400" b="1" dirty="0">
                  <a:latin typeface="Times New Roman" panose="02020603050405020304" pitchFamily="18" charset="0"/>
                </a:rPr>
                <a:t> </a:t>
              </a:r>
              <a:r>
                <a:rPr lang="en-US" sz="2400" b="1" dirty="0" err="1">
                  <a:latin typeface="Times New Roman" panose="02020603050405020304" pitchFamily="18" charset="0"/>
                </a:rPr>
                <a:t>có</a:t>
              </a:r>
              <a:r>
                <a:rPr lang="en-US" sz="2400" b="1" dirty="0">
                  <a:latin typeface="Times New Roman" panose="02020603050405020304" pitchFamily="18" charset="0"/>
                </a:rPr>
                <a:t> gen </a:t>
              </a:r>
              <a:r>
                <a:rPr lang="en-US" sz="2400" b="1" dirty="0" err="1">
                  <a:latin typeface="Times New Roman" panose="02020603050405020304" pitchFamily="18" charset="0"/>
                </a:rPr>
                <a:t>kháng</a:t>
              </a:r>
              <a:r>
                <a:rPr lang="en-US" sz="2400" b="1" dirty="0">
                  <a:latin typeface="Times New Roman" panose="02020603050405020304" pitchFamily="18" charset="0"/>
                </a:rPr>
                <a:t> </a:t>
              </a:r>
              <a:r>
                <a:rPr lang="en-US" sz="2400" b="1" dirty="0" err="1">
                  <a:latin typeface="Times New Roman" panose="02020603050405020304" pitchFamily="18" charset="0"/>
                </a:rPr>
                <a:t>tuyến</a:t>
              </a:r>
              <a:r>
                <a:rPr lang="en-US" sz="2400" b="1" dirty="0">
                  <a:latin typeface="Times New Roman" panose="02020603050405020304" pitchFamily="18" charset="0"/>
                </a:rPr>
                <a:t> </a:t>
              </a:r>
              <a:r>
                <a:rPr lang="en-US" sz="2400" b="1" dirty="0" err="1">
                  <a:latin typeface="Times New Roman" panose="02020603050405020304" pitchFamily="18" charset="0"/>
                </a:rPr>
                <a:t>trùng</a:t>
              </a:r>
              <a:r>
                <a:rPr lang="en-US" sz="2400" b="1" dirty="0">
                  <a:latin typeface="Times New Roman" panose="02020603050405020304" pitchFamily="18" charset="0"/>
                </a:rPr>
                <a:t> </a:t>
              </a:r>
              <a:r>
                <a:rPr lang="en-US" sz="2400" b="1" dirty="0" err="1">
                  <a:latin typeface="Times New Roman" panose="02020603050405020304" pitchFamily="18" charset="0"/>
                </a:rPr>
                <a:t>đục</a:t>
              </a:r>
              <a:r>
                <a:rPr lang="en-US" sz="2400" b="1" dirty="0">
                  <a:latin typeface="Times New Roman" panose="02020603050405020304" pitchFamily="18" charset="0"/>
                </a:rPr>
                <a:t> </a:t>
              </a:r>
              <a:r>
                <a:rPr lang="en-US" sz="2400" b="1" dirty="0" err="1">
                  <a:latin typeface="Times New Roman" panose="02020603050405020304" pitchFamily="18" charset="0"/>
                </a:rPr>
                <a:t>rễ</a:t>
              </a:r>
              <a:endParaRPr lang="en-US" sz="2400" b="1" dirty="0">
                <a:latin typeface="Times New Roman" panose="02020603050405020304" pitchFamily="18"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a:off x="100085" y="1147763"/>
            <a:ext cx="4495800" cy="5181600"/>
          </a:xfrm>
          <a:prstGeom prst="triangle">
            <a:avLst>
              <a:gd name="adj" fmla="val 49527"/>
            </a:avLst>
          </a:prstGeom>
          <a:solidFill>
            <a:srgbClr val="92D050"/>
          </a:solidFill>
        </p:spPr>
        <p:style>
          <a:lnRef idx="1">
            <a:schemeClr val="accent3"/>
          </a:lnRef>
          <a:fillRef idx="2">
            <a:schemeClr val="accent3"/>
          </a:fillRef>
          <a:effectRef idx="1">
            <a:schemeClr val="accent3"/>
          </a:effectRef>
          <a:fontRef idx="minor">
            <a:schemeClr val="dk1"/>
          </a:fontRef>
        </p:style>
      </p:sp>
      <p:sp>
        <p:nvSpPr>
          <p:cNvPr id="8" name="Rounded Rectangle 5"/>
          <p:cNvSpPr/>
          <p:nvPr/>
        </p:nvSpPr>
        <p:spPr>
          <a:xfrm>
            <a:off x="1676400" y="1828800"/>
            <a:ext cx="7162800" cy="1466850"/>
          </a:xfrm>
          <a:prstGeom prst="rect">
            <a:avLst/>
          </a:prstGeom>
          <a:solidFill>
            <a:schemeClr val="accent4">
              <a:lumMod val="60000"/>
              <a:lumOff val="40000"/>
            </a:schemeClr>
          </a:solidFill>
        </p:spPr>
        <p:style>
          <a:lnRef idx="1">
            <a:schemeClr val="accent3"/>
          </a:lnRef>
          <a:fillRef idx="2">
            <a:schemeClr val="accent3"/>
          </a:fillRef>
          <a:effectRef idx="1">
            <a:schemeClr val="accent3"/>
          </a:effectRef>
          <a:fontRef idx="minor">
            <a:schemeClr val="dk1"/>
          </a:fontRef>
        </p:style>
        <p:txBody>
          <a:bodyPr lIns="133350" tIns="133350" rIns="133350" bIns="133350" spcCol="1270" anchor="ctr"/>
          <a:lstStyle/>
          <a:p>
            <a:pPr algn="ctr" defTabSz="1555750" fontAlgn="auto">
              <a:lnSpc>
                <a:spcPct val="90000"/>
              </a:lnSpc>
              <a:spcAft>
                <a:spcPct val="35000"/>
              </a:spcAft>
              <a:defRPr/>
            </a:pPr>
            <a:r>
              <a:rPr lang="en-US" sz="3200">
                <a:solidFill>
                  <a:srgbClr val="0070C0"/>
                </a:solidFill>
                <a:latin typeface="Times New Roman" pitchFamily="18" charset="0"/>
                <a:cs typeface="Times New Roman" pitchFamily="18" charset="0"/>
              </a:rPr>
              <a:t>CÔNG NGHỆ GEN</a:t>
            </a:r>
            <a:endParaRPr lang="en-US" sz="3200" dirty="0">
              <a:solidFill>
                <a:srgbClr val="0070C0"/>
              </a:solidFill>
              <a:latin typeface="Times New Roman" pitchFamily="18" charset="0"/>
              <a:cs typeface="Times New Roman" pitchFamily="18" charset="0"/>
            </a:endParaRPr>
          </a:p>
        </p:txBody>
      </p:sp>
      <p:sp>
        <p:nvSpPr>
          <p:cNvPr id="6" name="Rounded Rectangle 7"/>
          <p:cNvSpPr/>
          <p:nvPr/>
        </p:nvSpPr>
        <p:spPr>
          <a:xfrm>
            <a:off x="1676400" y="3886200"/>
            <a:ext cx="7162800" cy="1466850"/>
          </a:xfrm>
          <a:prstGeom prst="rect">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lIns="129540" tIns="129540" rIns="129540" bIns="129540" spcCol="1270" anchor="ctr"/>
          <a:lstStyle/>
          <a:p>
            <a:pPr algn="ctr" defTabSz="1511300" fontAlgn="auto">
              <a:lnSpc>
                <a:spcPct val="90000"/>
              </a:lnSpc>
              <a:spcAft>
                <a:spcPct val="35000"/>
              </a:spcAft>
              <a:defRPr/>
            </a:pPr>
            <a:r>
              <a:rPr lang="en-US" sz="3200">
                <a:solidFill>
                  <a:srgbClr val="0070C0"/>
                </a:solidFill>
                <a:latin typeface="Times New Roman" pitchFamily="18" charset="0"/>
                <a:cs typeface="Times New Roman" pitchFamily="18" charset="0"/>
              </a:rPr>
              <a:t>MỘT SỐ ỨNG DỤNG CÔNG NGHỆ GEN TRONG TẠO GIỐNG BIẾN ĐỔI GEN</a:t>
            </a:r>
            <a:endParaRPr lang="en-US" sz="3200" dirty="0">
              <a:solidFill>
                <a:srgbClr val="0070C0"/>
              </a:solidFill>
              <a:latin typeface="Times New Roman" pitchFamily="18" charset="0"/>
              <a:cs typeface="Times New Roman" pitchFamily="18" charset="0"/>
            </a:endParaRPr>
          </a:p>
        </p:txBody>
      </p:sp>
      <p:sp>
        <p:nvSpPr>
          <p:cNvPr id="9" name="Text Box 2"/>
          <p:cNvSpPr txBox="1">
            <a:spLocks noChangeArrowheads="1"/>
          </p:cNvSpPr>
          <p:nvPr/>
        </p:nvSpPr>
        <p:spPr bwMode="auto">
          <a:xfrm>
            <a:off x="304800" y="74474"/>
            <a:ext cx="88392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ctr" eaLnBrk="1" hangingPunct="1"/>
            <a:r>
              <a:rPr lang="en-US" sz="2800" b="1" dirty="0" err="1">
                <a:solidFill>
                  <a:srgbClr val="FFFF00"/>
                </a:solidFill>
                <a:latin typeface="Times New Roman" panose="02020603050405020304" pitchFamily="18" charset="0"/>
                <a:cs typeface="Times New Roman" panose="02020603050405020304" pitchFamily="18" charset="0"/>
              </a:rPr>
              <a:t>Bài</a:t>
            </a:r>
            <a:r>
              <a:rPr lang="en-US" sz="2800" b="1" dirty="0">
                <a:solidFill>
                  <a:srgbClr val="FFFF00"/>
                </a:solidFill>
                <a:latin typeface="Times New Roman" panose="02020603050405020304" pitchFamily="18" charset="0"/>
                <a:cs typeface="Times New Roman" panose="02020603050405020304" pitchFamily="18" charset="0"/>
              </a:rPr>
              <a:t> 20</a:t>
            </a:r>
            <a:r>
              <a:rPr lang="en-US" sz="2800" b="1" dirty="0">
                <a:solidFill>
                  <a:srgbClr val="0000FF"/>
                </a:solidFill>
                <a:latin typeface="Times New Roman" panose="02020603050405020304" pitchFamily="18" charset="0"/>
                <a:cs typeface="Times New Roman" panose="02020603050405020304" pitchFamily="18" charset="0"/>
              </a:rPr>
              <a:t>.</a:t>
            </a:r>
            <a:endParaRPr lang="en-US" sz="2400" b="1" dirty="0">
              <a:solidFill>
                <a:srgbClr val="0000FF"/>
              </a:solidFill>
              <a:latin typeface="Times New Roman" panose="02020603050405020304" pitchFamily="18" charset="0"/>
              <a:cs typeface="Times New Roman" panose="02020603050405020304" pitchFamily="18" charset="0"/>
            </a:endParaRPr>
          </a:p>
          <a:p>
            <a:pPr algn="ctr" eaLnBrk="1" hangingPunct="1"/>
            <a:r>
              <a:rPr lang="en-US" sz="4000" b="1" dirty="0">
                <a:solidFill>
                  <a:srgbClr val="C00000"/>
                </a:solidFill>
                <a:latin typeface="Times New Roman" panose="02020603050405020304" pitchFamily="18" charset="0"/>
                <a:cs typeface="Times New Roman" panose="02020603050405020304" pitchFamily="18" charset="0"/>
              </a:rPr>
              <a:t>TẠO GIỐNG </a:t>
            </a:r>
            <a:r>
              <a:rPr lang="en-US" sz="4000" b="1" dirty="0" smtClean="0">
                <a:solidFill>
                  <a:srgbClr val="C00000"/>
                </a:solidFill>
                <a:latin typeface="Times New Roman" panose="02020603050405020304" pitchFamily="18" charset="0"/>
                <a:cs typeface="Times New Roman" panose="02020603050405020304" pitchFamily="18" charset="0"/>
              </a:rPr>
              <a:t>NHỜ</a:t>
            </a:r>
          </a:p>
          <a:p>
            <a:pPr algn="ctr" eaLnBrk="1" hangingPunct="1"/>
            <a:r>
              <a:rPr lang="en-US" sz="4000" b="1" dirty="0" smtClean="0">
                <a:solidFill>
                  <a:srgbClr val="C00000"/>
                </a:solidFill>
                <a:latin typeface="Times New Roman" panose="02020603050405020304" pitchFamily="18" charset="0"/>
                <a:cs typeface="Times New Roman" panose="02020603050405020304" pitchFamily="18" charset="0"/>
              </a:rPr>
              <a:t>CÔNG </a:t>
            </a:r>
            <a:r>
              <a:rPr lang="en-US" sz="4000" b="1" dirty="0">
                <a:solidFill>
                  <a:srgbClr val="C00000"/>
                </a:solidFill>
                <a:latin typeface="Times New Roman" panose="02020603050405020304" pitchFamily="18" charset="0"/>
                <a:cs typeface="Times New Roman" panose="02020603050405020304" pitchFamily="18" charset="0"/>
              </a:rPr>
              <a:t>NGHỆ GEN</a:t>
            </a:r>
          </a:p>
        </p:txBody>
      </p:sp>
      <p:sp>
        <p:nvSpPr>
          <p:cNvPr id="11270" name="Rectangle 9"/>
          <p:cNvSpPr>
            <a:spLocks noChangeArrowheads="1"/>
          </p:cNvSpPr>
          <p:nvPr/>
        </p:nvSpPr>
        <p:spPr bwMode="auto">
          <a:xfrm>
            <a:off x="1090613" y="5867400"/>
            <a:ext cx="2871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ctr" eaLnBrk="1" hangingPunct="1"/>
            <a:r>
              <a:rPr lang="en-US" sz="2400" b="1">
                <a:solidFill>
                  <a:srgbClr val="0000FF"/>
                </a:solidFill>
                <a:latin typeface="Times New Roman" panose="02020603050405020304" pitchFamily="18" charset="0"/>
                <a:cs typeface="Times New Roman" panose="02020603050405020304" pitchFamily="18" charset="0"/>
              </a:rPr>
              <a:t>NỘI DUNG CHÍNH</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1270"/>
                                        </p:tgtEl>
                                        <p:attrNameLst>
                                          <p:attrName>style.visibility</p:attrName>
                                        </p:attrNameLst>
                                      </p:cBhvr>
                                      <p:to>
                                        <p:strVal val="visible"/>
                                      </p:to>
                                    </p:set>
                                    <p:animEffect transition="in" filter="fade">
                                      <p:cBhvr>
                                        <p:cTn id="16" dur="1000"/>
                                        <p:tgtEl>
                                          <p:spTgt spid="11270"/>
                                        </p:tgtEl>
                                      </p:cBhvr>
                                    </p:animEffect>
                                    <p:anim calcmode="lin" valueType="num">
                                      <p:cBhvr>
                                        <p:cTn id="17" dur="1000" fill="hold"/>
                                        <p:tgtEl>
                                          <p:spTgt spid="11270"/>
                                        </p:tgtEl>
                                        <p:attrNameLst>
                                          <p:attrName>ppt_x</p:attrName>
                                        </p:attrNameLst>
                                      </p:cBhvr>
                                      <p:tavLst>
                                        <p:tav tm="0">
                                          <p:val>
                                            <p:strVal val="#ppt_x"/>
                                          </p:val>
                                        </p:tav>
                                        <p:tav tm="100000">
                                          <p:val>
                                            <p:strVal val="#ppt_x"/>
                                          </p:val>
                                        </p:tav>
                                      </p:tavLst>
                                    </p:anim>
                                    <p:anim calcmode="lin" valueType="num">
                                      <p:cBhvr>
                                        <p:cTn id="18" dur="1000" fill="hold"/>
                                        <p:tgtEl>
                                          <p:spTgt spid="11270"/>
                                        </p:tgtEl>
                                        <p:attrNameLst>
                                          <p:attrName>ppt_y</p:attrName>
                                        </p:attrNameLst>
                                      </p:cBhvr>
                                      <p:tavLst>
                                        <p:tav tm="0">
                                          <p:val>
                                            <p:strVal val="#ppt_y+.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9" grpId="0"/>
      <p:bldP spid="1127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5"/>
          <p:cNvSpPr>
            <a:spLocks noChangeArrowheads="1"/>
          </p:cNvSpPr>
          <p:nvPr/>
        </p:nvSpPr>
        <p:spPr bwMode="auto">
          <a:xfrm>
            <a:off x="5257800" y="815975"/>
            <a:ext cx="35052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spcBef>
                <a:spcPct val="20000"/>
              </a:spcBef>
            </a:pPr>
            <a:r>
              <a:rPr lang="en-US" sz="2800">
                <a:latin typeface="Times New Roman" panose="02020603050405020304" pitchFamily="18" charset="0"/>
              </a:rPr>
              <a:t>     Tạo ra dòng vi khuẩn mang gen của loài khác như gen insulin của người.  </a:t>
            </a:r>
          </a:p>
          <a:p>
            <a:pPr eaLnBrk="1" hangingPunct="1">
              <a:spcBef>
                <a:spcPct val="20000"/>
              </a:spcBef>
            </a:pPr>
            <a:r>
              <a:rPr lang="en-US" sz="2800">
                <a:latin typeface="Times New Roman" panose="02020603050405020304" pitchFamily="18" charset="0"/>
              </a:rPr>
              <a:t>     Vi khuẩn nhanh chóng sản sinh ra một lượng insulin làm thuốc chữa bệnh tiểu đường...</a:t>
            </a:r>
          </a:p>
        </p:txBody>
      </p:sp>
      <p:pic>
        <p:nvPicPr>
          <p:cNvPr id="16395" name="Picture 11" descr="bacill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4800600" cy="576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1"/>
          <p:cNvSpPr>
            <a:spLocks noChangeArrowheads="1"/>
          </p:cNvSpPr>
          <p:nvPr/>
        </p:nvSpPr>
        <p:spPr bwMode="auto">
          <a:xfrm>
            <a:off x="304800" y="228600"/>
            <a:ext cx="5329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n-US" sz="2800">
                <a:solidFill>
                  <a:srgbClr val="C00000"/>
                </a:solidFill>
                <a:latin typeface="Times New Roman" panose="02020603050405020304" pitchFamily="18" charset="0"/>
                <a:cs typeface="Times New Roman" panose="02020603050405020304" pitchFamily="18" charset="0"/>
              </a:rPr>
              <a:t>c. Tạo dòng vi sinh vật biến đổi gen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6395"/>
                                        </p:tgtEl>
                                        <p:attrNameLst>
                                          <p:attrName>style.visibility</p:attrName>
                                        </p:attrNameLst>
                                      </p:cBhvr>
                                      <p:to>
                                        <p:strVal val="visible"/>
                                      </p:to>
                                    </p:set>
                                    <p:animEffect transition="in" filter="blinds(horizontal)">
                                      <p:cBhvr>
                                        <p:cTn id="7" dur="500"/>
                                        <p:tgtEl>
                                          <p:spTgt spid="1639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6389"/>
                                        </p:tgtEl>
                                        <p:attrNameLst>
                                          <p:attrName>style.visibility</p:attrName>
                                        </p:attrNameLst>
                                      </p:cBhvr>
                                      <p:to>
                                        <p:strVal val="visible"/>
                                      </p:to>
                                    </p:set>
                                    <p:animEffect transition="in" filter="checkerboard(across)">
                                      <p:cBhvr>
                                        <p:cTn id="10"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D:\huynh thu\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4800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5"/>
          <p:cNvSpPr>
            <a:spLocks noChangeArrowheads="1"/>
          </p:cNvSpPr>
          <p:nvPr/>
        </p:nvSpPr>
        <p:spPr bwMode="auto">
          <a:xfrm>
            <a:off x="5410200" y="990600"/>
            <a:ext cx="3505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spcBef>
                <a:spcPct val="20000"/>
              </a:spcBef>
            </a:pPr>
            <a:r>
              <a:rPr lang="en-US" sz="3200">
                <a:latin typeface="Times New Roman" panose="02020603050405020304" pitchFamily="18" charset="0"/>
              </a:rPr>
              <a:t>        Biến đổi gen của một loài vi sinh vật thuộc họ vi khuẩn  tiêu thụ CO</a:t>
            </a:r>
            <a:r>
              <a:rPr lang="en-US" sz="3200" baseline="-25000">
                <a:latin typeface="Times New Roman" panose="02020603050405020304" pitchFamily="18" charset="0"/>
              </a:rPr>
              <a:t>2</a:t>
            </a:r>
            <a:r>
              <a:rPr lang="en-US" sz="3200">
                <a:latin typeface="Times New Roman" panose="02020603050405020304" pitchFamily="18" charset="0"/>
              </a:rPr>
              <a:t> để sản xuất nhiên liệu (xăng sinh học)</a:t>
            </a:r>
            <a:endParaRPr lang="en-US" sz="3200" baseline="-25000">
              <a:latin typeface="Times New Roman" panose="02020603050405020304" pitchFamily="18" charset="0"/>
            </a:endParaRPr>
          </a:p>
        </p:txBody>
      </p:sp>
    </p:spTree>
  </p:cSld>
  <p:clrMapOvr>
    <a:masterClrMapping/>
  </p:clrMapOvr>
  <p:transition spd="slow">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ChangeArrowheads="1"/>
          </p:cNvSpPr>
          <p:nvPr/>
        </p:nvSpPr>
        <p:spPr bwMode="auto">
          <a:xfrm>
            <a:off x="4873625" y="1066800"/>
            <a:ext cx="4041775" cy="547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spcBef>
                <a:spcPct val="20000"/>
              </a:spcBef>
            </a:pPr>
            <a:r>
              <a:rPr lang="en-US" sz="2800" b="1">
                <a:latin typeface="Times New Roman" panose="02020603050405020304" pitchFamily="18" charset="0"/>
                <a:cs typeface="Times New Roman" panose="02020603050405020304" pitchFamily="18" charset="0"/>
              </a:rPr>
              <a:t>       </a:t>
            </a:r>
          </a:p>
          <a:p>
            <a:pPr algn="just" eaLnBrk="1" hangingPunct="1">
              <a:spcBef>
                <a:spcPct val="20000"/>
              </a:spcBef>
            </a:pPr>
            <a:endParaRPr lang="en-US" sz="2800" b="1">
              <a:latin typeface="Times New Roman" panose="02020603050405020304" pitchFamily="18" charset="0"/>
              <a:cs typeface="Times New Roman" panose="02020603050405020304" pitchFamily="18" charset="0"/>
            </a:endParaRPr>
          </a:p>
          <a:p>
            <a:pPr algn="just" eaLnBrk="1" hangingPunct="1">
              <a:spcBef>
                <a:spcPct val="20000"/>
              </a:spcBef>
            </a:pPr>
            <a:r>
              <a:rPr lang="en-US" sz="2800" b="1">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Tạo ra dòng vi khuẩn có khả năng phân hủy rác thải, dầu loang. </a:t>
            </a:r>
          </a:p>
        </p:txBody>
      </p:sp>
      <p:pic>
        <p:nvPicPr>
          <p:cNvPr id="32771" name="Picture 4" descr="greening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14400"/>
            <a:ext cx="43402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7" descr="D:\huynh thu\ecol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09600"/>
            <a:ext cx="4953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Box 1"/>
          <p:cNvSpPr txBox="1">
            <a:spLocks noChangeArrowheads="1"/>
          </p:cNvSpPr>
          <p:nvPr/>
        </p:nvSpPr>
        <p:spPr bwMode="auto">
          <a:xfrm>
            <a:off x="6019800" y="2057400"/>
            <a:ext cx="2743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n-US" sz="2800">
                <a:latin typeface="Times New Roman" panose="02020603050405020304" pitchFamily="18" charset="0"/>
              </a:rPr>
              <a:t>    Tạo ra dòng vi khuẩn E. Coli sản xuất hoóc môn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2" descr="4885d348_flower%20165_resiz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4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WordArt 6"/>
          <p:cNvSpPr>
            <a:spLocks noChangeArrowheads="1" noChangeShapeType="1" noTextEdit="1"/>
          </p:cNvSpPr>
          <p:nvPr/>
        </p:nvSpPr>
        <p:spPr bwMode="auto">
          <a:xfrm>
            <a:off x="152400" y="2819400"/>
            <a:ext cx="8839200" cy="3505200"/>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Thank you</a:t>
            </a:r>
          </a:p>
          <a:p>
            <a:pPr algn="ctr"/>
            <a:r>
              <a:rPr lang="en-US" sz="3600" b="1"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for your listening!!!</a:t>
            </a:r>
          </a:p>
        </p:txBody>
      </p:sp>
      <p:pic>
        <p:nvPicPr>
          <p:cNvPr id="41988" name="Picture 13" descr="Dove-02-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23622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wedge">
                                      <p:cBhvr>
                                        <p:cTn id="7" dur="2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7"/>
          <p:cNvSpPr txBox="1">
            <a:spLocks noChangeArrowheads="1"/>
          </p:cNvSpPr>
          <p:nvPr/>
        </p:nvSpPr>
        <p:spPr bwMode="auto">
          <a:xfrm>
            <a:off x="457200" y="323850"/>
            <a:ext cx="55626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555750" eaLnBrk="0" hangingPunct="0">
              <a:defRPr>
                <a:solidFill>
                  <a:schemeClr val="tx1"/>
                </a:solidFill>
                <a:latin typeface="Franklin Gothic Book" panose="020B0503020102020204" pitchFamily="34" charset="0"/>
                <a:cs typeface="Arial" panose="020B0604020202020204" pitchFamily="34" charset="0"/>
              </a:defRPr>
            </a:lvl1pPr>
            <a:lvl2pPr marL="742950" indent="-285750" defTabSz="155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defTabSz="1555750" eaLnBrk="0" hangingPunct="0">
              <a:defRPr>
                <a:solidFill>
                  <a:schemeClr val="tx1"/>
                </a:solidFill>
                <a:latin typeface="Franklin Gothic Book" panose="020B0503020102020204" pitchFamily="34" charset="0"/>
                <a:cs typeface="Arial" panose="020B0604020202020204" pitchFamily="34" charset="0"/>
              </a:defRPr>
            </a:lvl3pPr>
            <a:lvl4pPr marL="1600200" indent="-228600" defTabSz="1555750" eaLnBrk="0" hangingPunct="0">
              <a:defRPr>
                <a:solidFill>
                  <a:schemeClr val="tx1"/>
                </a:solidFill>
                <a:latin typeface="Franklin Gothic Book" panose="020B0503020102020204" pitchFamily="34" charset="0"/>
                <a:cs typeface="Arial" panose="020B0604020202020204" pitchFamily="34" charset="0"/>
              </a:defRPr>
            </a:lvl4pPr>
            <a:lvl5pPr marL="2057400" indent="-228600" defTabSz="1555750" eaLnBrk="0" hangingPunct="0">
              <a:defRPr>
                <a:solidFill>
                  <a:schemeClr val="tx1"/>
                </a:solidFill>
                <a:latin typeface="Franklin Gothic Book" panose="020B0503020102020204" pitchFamily="34" charset="0"/>
                <a:cs typeface="Arial" panose="020B0604020202020204" pitchFamily="34" charset="0"/>
              </a:defRPr>
            </a:lvl5pPr>
            <a:lvl6pPr marL="2514600" indent="-228600" defTabSz="155575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defTabSz="155575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defTabSz="155575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defTabSz="155575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nSpc>
                <a:spcPct val="90000"/>
              </a:lnSpc>
              <a:spcAft>
                <a:spcPct val="35000"/>
              </a:spcAft>
            </a:pPr>
            <a:r>
              <a:rPr lang="en-US" sz="3200" b="1">
                <a:solidFill>
                  <a:srgbClr val="C00000"/>
                </a:solidFill>
                <a:latin typeface="Times New Roman" panose="02020603050405020304" pitchFamily="18" charset="0"/>
                <a:cs typeface="Times New Roman" panose="02020603050405020304" pitchFamily="18" charset="0"/>
              </a:rPr>
              <a:t>I. CÔNG NGHỆ GEN</a:t>
            </a:r>
            <a:r>
              <a:rPr lang="en-US" sz="3200">
                <a:solidFill>
                  <a:srgbClr val="C00000"/>
                </a:solidFill>
                <a:latin typeface="Times New Roman" panose="02020603050405020304" pitchFamily="18" charset="0"/>
                <a:cs typeface="Times New Roman" panose="02020603050405020304" pitchFamily="18" charset="0"/>
              </a:rPr>
              <a:t>:</a:t>
            </a:r>
          </a:p>
        </p:txBody>
      </p:sp>
      <p:sp>
        <p:nvSpPr>
          <p:cNvPr id="16416" name="Text Box 32"/>
          <p:cNvSpPr txBox="1">
            <a:spLocks noChangeArrowheads="1"/>
          </p:cNvSpPr>
          <p:nvPr/>
        </p:nvSpPr>
        <p:spPr bwMode="auto">
          <a:xfrm>
            <a:off x="457200" y="858838"/>
            <a:ext cx="632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0"/>
              </a:spcBef>
              <a:spcAft>
                <a:spcPts val="0"/>
              </a:spcAft>
              <a:defRPr/>
            </a:pPr>
            <a:r>
              <a:rPr lang="en-US" sz="2800" b="1">
                <a:solidFill>
                  <a:schemeClr val="accent1">
                    <a:lumMod val="75000"/>
                  </a:schemeClr>
                </a:solidFill>
                <a:latin typeface="Times New Roman" pitchFamily="18" charset="0"/>
                <a:cs typeface="Times New Roman" pitchFamily="18" charset="0"/>
              </a:rPr>
              <a:t>1. Khái niệm công nghệ gen </a:t>
            </a:r>
            <a:endParaRPr lang="en-US" sz="2800" b="1" dirty="0">
              <a:solidFill>
                <a:schemeClr val="accent1">
                  <a:lumMod val="75000"/>
                </a:schemeClr>
              </a:solidFill>
              <a:latin typeface="Times New Roman" pitchFamily="18" charset="0"/>
              <a:cs typeface="Times New Roman" pitchFamily="18" charset="0"/>
            </a:endParaRPr>
          </a:p>
        </p:txBody>
      </p:sp>
      <p:sp>
        <p:nvSpPr>
          <p:cNvPr id="770078" name="Text Box 30"/>
          <p:cNvSpPr txBox="1">
            <a:spLocks noChangeArrowheads="1"/>
          </p:cNvSpPr>
          <p:nvPr/>
        </p:nvSpPr>
        <p:spPr bwMode="auto">
          <a:xfrm>
            <a:off x="346075" y="1690688"/>
            <a:ext cx="4876800" cy="418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spcBef>
                <a:spcPct val="50000"/>
              </a:spcBef>
            </a:pPr>
            <a:r>
              <a:rPr lang="en-US" sz="2800">
                <a:latin typeface="Times New Roman" panose="02020603050405020304" pitchFamily="18" charset="0"/>
              </a:rPr>
              <a:t>- Là một quy trình công nghệ tạo ra những tế bào hoặc sinh vật có gen bị biến đổi hoặc có thêm gen mới, từ đó tạo ra cơ thể với những đặc điểm mới.</a:t>
            </a:r>
          </a:p>
          <a:p>
            <a:pPr eaLnBrk="1" hangingPunct="1">
              <a:spcBef>
                <a:spcPct val="50000"/>
              </a:spcBef>
            </a:pPr>
            <a:r>
              <a:rPr lang="en-US" sz="2800" b="1" i="1">
                <a:latin typeface="Times New Roman" panose="02020603050405020304" pitchFamily="18" charset="0"/>
              </a:rPr>
              <a:t>-Kĩ thuật chuyển gen: </a:t>
            </a:r>
            <a:r>
              <a:rPr lang="en-US" sz="2800">
                <a:latin typeface="Times New Roman" panose="02020603050405020304" pitchFamily="18" charset="0"/>
              </a:rPr>
              <a:t>là  kỹ thuật tạo ADN tái tổ hợp để chuyển gen từ tế bào này sang tế bào khác.</a:t>
            </a:r>
          </a:p>
        </p:txBody>
      </p:sp>
      <p:pic>
        <p:nvPicPr>
          <p:cNvPr id="1229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524000"/>
            <a:ext cx="3886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70078">
                                            <p:txEl>
                                              <p:pRg st="0" end="0"/>
                                            </p:txEl>
                                          </p:spTgt>
                                        </p:tgtEl>
                                        <p:attrNameLst>
                                          <p:attrName>style.visibility</p:attrName>
                                        </p:attrNameLst>
                                      </p:cBhvr>
                                      <p:to>
                                        <p:strVal val="visible"/>
                                      </p:to>
                                    </p:set>
                                    <p:animEffect transition="in" filter="fade">
                                      <p:cBhvr>
                                        <p:cTn id="7" dur="500"/>
                                        <p:tgtEl>
                                          <p:spTgt spid="7700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70078">
                                            <p:txEl>
                                              <p:pRg st="1" end="1"/>
                                            </p:txEl>
                                          </p:spTgt>
                                        </p:tgtEl>
                                        <p:attrNameLst>
                                          <p:attrName>style.visibility</p:attrName>
                                        </p:attrNameLst>
                                      </p:cBhvr>
                                      <p:to>
                                        <p:strVal val="visible"/>
                                      </p:to>
                                    </p:set>
                                    <p:animEffect transition="in" filter="fade">
                                      <p:cBhvr>
                                        <p:cTn id="12" dur="500"/>
                                        <p:tgtEl>
                                          <p:spTgt spid="77007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7"/>
          <p:cNvSpPr txBox="1">
            <a:spLocks noChangeArrowheads="1"/>
          </p:cNvSpPr>
          <p:nvPr/>
        </p:nvSpPr>
        <p:spPr bwMode="auto">
          <a:xfrm>
            <a:off x="304800" y="106363"/>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n-US" sz="3200" b="1">
                <a:solidFill>
                  <a:srgbClr val="C00000"/>
                </a:solidFill>
                <a:latin typeface="Times New Roman" panose="02020603050405020304" pitchFamily="18" charset="0"/>
                <a:cs typeface="Times New Roman" panose="02020603050405020304" pitchFamily="18" charset="0"/>
              </a:rPr>
              <a:t>I. CÔNG NGHỆ GEN</a:t>
            </a:r>
          </a:p>
        </p:txBody>
      </p:sp>
      <p:sp>
        <p:nvSpPr>
          <p:cNvPr id="6147" name="Text Box 32"/>
          <p:cNvSpPr txBox="1">
            <a:spLocks noChangeArrowheads="1"/>
          </p:cNvSpPr>
          <p:nvPr/>
        </p:nvSpPr>
        <p:spPr bwMode="auto">
          <a:xfrm>
            <a:off x="273050" y="569913"/>
            <a:ext cx="8610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indent="-457200" fontAlgn="auto">
              <a:spcBef>
                <a:spcPts val="0"/>
              </a:spcBef>
              <a:spcAft>
                <a:spcPts val="0"/>
              </a:spcAft>
              <a:buFontTx/>
              <a:buAutoNum type="arabicPeriod"/>
              <a:defRPr/>
            </a:pPr>
            <a:r>
              <a:rPr lang="en-US" sz="2800" b="1" smtClean="0">
                <a:solidFill>
                  <a:schemeClr val="accent1">
                    <a:lumMod val="75000"/>
                  </a:schemeClr>
                </a:solidFill>
                <a:latin typeface="Times New Roman" pitchFamily="18" charset="0"/>
                <a:cs typeface="Times New Roman" pitchFamily="18" charset="0"/>
              </a:rPr>
              <a:t>Khái </a:t>
            </a:r>
            <a:r>
              <a:rPr lang="en-US" sz="2800" b="1">
                <a:solidFill>
                  <a:schemeClr val="accent1">
                    <a:lumMod val="75000"/>
                  </a:schemeClr>
                </a:solidFill>
                <a:latin typeface="Times New Roman" pitchFamily="18" charset="0"/>
                <a:cs typeface="Times New Roman" pitchFamily="18" charset="0"/>
              </a:rPr>
              <a:t>niệm công nghệ gen </a:t>
            </a:r>
            <a:endParaRPr lang="en-US" sz="2800" b="1" smtClean="0">
              <a:solidFill>
                <a:schemeClr val="accent1">
                  <a:lumMod val="75000"/>
                </a:schemeClr>
              </a:solidFill>
              <a:latin typeface="Times New Roman" pitchFamily="18" charset="0"/>
              <a:cs typeface="Times New Roman" pitchFamily="18" charset="0"/>
            </a:endParaRPr>
          </a:p>
          <a:p>
            <a:pPr marL="457200" indent="-457200" fontAlgn="auto">
              <a:spcBef>
                <a:spcPts val="0"/>
              </a:spcBef>
              <a:spcAft>
                <a:spcPts val="0"/>
              </a:spcAft>
              <a:buFontTx/>
              <a:buAutoNum type="arabicPeriod"/>
              <a:defRPr/>
            </a:pPr>
            <a:r>
              <a:rPr lang="en-US" sz="2800" b="1" smtClean="0">
                <a:solidFill>
                  <a:schemeClr val="accent1">
                    <a:lumMod val="75000"/>
                  </a:schemeClr>
                </a:solidFill>
                <a:latin typeface="Times New Roman" pitchFamily="18" charset="0"/>
                <a:cs typeface="Times New Roman" pitchFamily="18" charset="0"/>
              </a:rPr>
              <a:t>Các bước cần tiến hành trong kĩ thuật chuyển gen</a:t>
            </a:r>
            <a:endParaRPr lang="en-US" sz="2800" b="1" dirty="0">
              <a:solidFill>
                <a:schemeClr val="accent1">
                  <a:lumMod val="75000"/>
                </a:schemeClr>
              </a:solidFill>
              <a:latin typeface="Times New Roman" pitchFamily="18" charset="0"/>
              <a:cs typeface="Times New Roman" pitchFamily="18" charset="0"/>
            </a:endParaRPr>
          </a:p>
        </p:txBody>
      </p:sp>
      <p:grpSp>
        <p:nvGrpSpPr>
          <p:cNvPr id="7" name="Group 3"/>
          <p:cNvGrpSpPr>
            <a:grpSpLocks/>
          </p:cNvGrpSpPr>
          <p:nvPr/>
        </p:nvGrpSpPr>
        <p:grpSpPr bwMode="auto">
          <a:xfrm>
            <a:off x="3910013" y="1524000"/>
            <a:ext cx="5199062" cy="5291138"/>
            <a:chOff x="2053" y="624"/>
            <a:chExt cx="3659" cy="3696"/>
          </a:xfrm>
        </p:grpSpPr>
        <p:sp>
          <p:nvSpPr>
            <p:cNvPr id="13320" name="Text Box 4"/>
            <p:cNvSpPr txBox="1">
              <a:spLocks noChangeArrowheads="1"/>
            </p:cNvSpPr>
            <p:nvPr/>
          </p:nvSpPr>
          <p:spPr bwMode="auto">
            <a:xfrm>
              <a:off x="2053" y="1526"/>
              <a:ext cx="470" cy="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n-US" sz="4000" b="1">
                  <a:solidFill>
                    <a:srgbClr val="00FF00"/>
                  </a:solidFill>
                  <a:latin typeface="Arial" panose="020B0604020202020204" pitchFamily="34" charset="0"/>
                </a:rPr>
                <a:t>A</a:t>
              </a:r>
            </a:p>
          </p:txBody>
        </p:sp>
        <p:sp>
          <p:nvSpPr>
            <p:cNvPr id="13321" name="Text Box 5"/>
            <p:cNvSpPr txBox="1">
              <a:spLocks noChangeArrowheads="1"/>
            </p:cNvSpPr>
            <p:nvPr/>
          </p:nvSpPr>
          <p:spPr bwMode="auto">
            <a:xfrm>
              <a:off x="2053" y="2927"/>
              <a:ext cx="470" cy="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n-US" sz="4000" b="1">
                  <a:solidFill>
                    <a:srgbClr val="00FF00"/>
                  </a:solidFill>
                  <a:latin typeface="Arial" panose="020B0604020202020204" pitchFamily="34" charset="0"/>
                </a:rPr>
                <a:t>B</a:t>
              </a:r>
            </a:p>
          </p:txBody>
        </p:sp>
        <p:sp>
          <p:nvSpPr>
            <p:cNvPr id="13322" name="Text Box 6"/>
            <p:cNvSpPr txBox="1">
              <a:spLocks noChangeArrowheads="1"/>
            </p:cNvSpPr>
            <p:nvPr/>
          </p:nvSpPr>
          <p:spPr bwMode="auto">
            <a:xfrm>
              <a:off x="2053" y="3638"/>
              <a:ext cx="470" cy="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n-US" sz="4000" b="1">
                  <a:solidFill>
                    <a:srgbClr val="00FF00"/>
                  </a:solidFill>
                  <a:latin typeface="Arial" panose="020B0604020202020204" pitchFamily="34" charset="0"/>
                </a:rPr>
                <a:t>C</a:t>
              </a:r>
            </a:p>
          </p:txBody>
        </p:sp>
        <p:pic>
          <p:nvPicPr>
            <p:cNvPr id="13323" name="Picture 7" descr="So do chuyen gen bang plasmit"/>
            <p:cNvPicPr>
              <a:picLocks noChangeAspect="1" noChangeArrowheads="1"/>
            </p:cNvPicPr>
            <p:nvPr/>
          </p:nvPicPr>
          <p:blipFill>
            <a:blip r:embed="rId2">
              <a:clrChange>
                <a:clrFrom>
                  <a:srgbClr val="FFFFFF"/>
                </a:clrFrom>
                <a:clrTo>
                  <a:srgbClr val="FFFFFF">
                    <a:alpha val="0"/>
                  </a:srgbClr>
                </a:clrTo>
              </a:clrChange>
              <a:lum bright="-40000" contrast="32000"/>
              <a:extLst>
                <a:ext uri="{28A0092B-C50C-407E-A947-70E740481C1C}">
                  <a14:useLocalDpi xmlns:a14="http://schemas.microsoft.com/office/drawing/2010/main" val="0"/>
                </a:ext>
              </a:extLst>
            </a:blip>
            <a:srcRect/>
            <a:stretch>
              <a:fillRect/>
            </a:stretch>
          </p:blipFill>
          <p:spPr bwMode="auto">
            <a:xfrm>
              <a:off x="2640" y="624"/>
              <a:ext cx="3072" cy="36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324" name="AutoShape 8"/>
            <p:cNvSpPr>
              <a:spLocks/>
            </p:cNvSpPr>
            <p:nvPr/>
          </p:nvSpPr>
          <p:spPr bwMode="auto">
            <a:xfrm>
              <a:off x="2400" y="672"/>
              <a:ext cx="576" cy="2160"/>
            </a:xfrm>
            <a:prstGeom prst="leftBrace">
              <a:avLst>
                <a:gd name="adj1" fmla="val 31250"/>
                <a:gd name="adj2" fmla="val 50000"/>
              </a:avLst>
            </a:prstGeom>
            <a:noFill/>
            <a:ln w="4127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endParaRPr lang="en-US"/>
            </a:p>
          </p:txBody>
        </p:sp>
        <p:sp>
          <p:nvSpPr>
            <p:cNvPr id="13325" name="AutoShape 9"/>
            <p:cNvSpPr>
              <a:spLocks/>
            </p:cNvSpPr>
            <p:nvPr/>
          </p:nvSpPr>
          <p:spPr bwMode="auto">
            <a:xfrm>
              <a:off x="2400" y="2880"/>
              <a:ext cx="576" cy="624"/>
            </a:xfrm>
            <a:prstGeom prst="leftBrace">
              <a:avLst>
                <a:gd name="adj1" fmla="val 9028"/>
                <a:gd name="adj2" fmla="val 50000"/>
              </a:avLst>
            </a:prstGeom>
            <a:noFill/>
            <a:ln w="4127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endParaRPr lang="en-US"/>
            </a:p>
          </p:txBody>
        </p:sp>
        <p:sp>
          <p:nvSpPr>
            <p:cNvPr id="13326" name="AutoShape 10"/>
            <p:cNvSpPr>
              <a:spLocks/>
            </p:cNvSpPr>
            <p:nvPr/>
          </p:nvSpPr>
          <p:spPr bwMode="auto">
            <a:xfrm>
              <a:off x="2400" y="3552"/>
              <a:ext cx="576" cy="576"/>
            </a:xfrm>
            <a:prstGeom prst="leftBrace">
              <a:avLst>
                <a:gd name="adj1" fmla="val 8333"/>
                <a:gd name="adj2" fmla="val 50000"/>
              </a:avLst>
            </a:prstGeom>
            <a:noFill/>
            <a:ln w="4127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endParaRPr lang="en-US"/>
            </a:p>
          </p:txBody>
        </p:sp>
      </p:grpSp>
      <p:sp>
        <p:nvSpPr>
          <p:cNvPr id="23" name="Text Box 11"/>
          <p:cNvSpPr txBox="1">
            <a:spLocks noChangeArrowheads="1"/>
          </p:cNvSpPr>
          <p:nvPr/>
        </p:nvSpPr>
        <p:spPr bwMode="auto">
          <a:xfrm>
            <a:off x="838200" y="2905125"/>
            <a:ext cx="3565525" cy="523875"/>
          </a:xfrm>
          <a:prstGeom prst="rect">
            <a:avLst/>
          </a:prstGeom>
          <a:solidFill>
            <a:srgbClr val="0000FF"/>
          </a:solidFill>
          <a:ln w="9525">
            <a:solidFill>
              <a:srgbClr val="99FF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spcBef>
                <a:spcPct val="50000"/>
              </a:spcBef>
            </a:pPr>
            <a:r>
              <a:rPr lang="en-US" sz="2800" b="1">
                <a:solidFill>
                  <a:schemeClr val="bg1"/>
                </a:solidFill>
                <a:latin typeface="Times New Roman" panose="02020603050405020304" pitchFamily="18" charset="0"/>
              </a:rPr>
              <a:t>Tạo ADN tái tổ hợp</a:t>
            </a:r>
          </a:p>
        </p:txBody>
      </p:sp>
      <p:sp>
        <p:nvSpPr>
          <p:cNvPr id="24" name="Text Box 12"/>
          <p:cNvSpPr txBox="1">
            <a:spLocks noChangeArrowheads="1"/>
          </p:cNvSpPr>
          <p:nvPr/>
        </p:nvSpPr>
        <p:spPr bwMode="auto">
          <a:xfrm>
            <a:off x="838200" y="4684713"/>
            <a:ext cx="3589338" cy="954087"/>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spcBef>
                <a:spcPct val="50000"/>
              </a:spcBef>
            </a:pPr>
            <a:r>
              <a:rPr lang="en-US" sz="2800" b="1">
                <a:solidFill>
                  <a:schemeClr val="bg1"/>
                </a:solidFill>
                <a:latin typeface="Times New Roman" panose="02020603050405020304" pitchFamily="18" charset="0"/>
              </a:rPr>
              <a:t>Đưa ADN tái tổ hợp vào tế bào nhận</a:t>
            </a:r>
          </a:p>
        </p:txBody>
      </p:sp>
      <p:sp>
        <p:nvSpPr>
          <p:cNvPr id="25" name="Text Box 12"/>
          <p:cNvSpPr txBox="1">
            <a:spLocks noChangeArrowheads="1"/>
          </p:cNvSpPr>
          <p:nvPr/>
        </p:nvSpPr>
        <p:spPr bwMode="auto">
          <a:xfrm>
            <a:off x="838200" y="5775325"/>
            <a:ext cx="3579813" cy="954088"/>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spcBef>
                <a:spcPct val="50000"/>
              </a:spcBef>
            </a:pPr>
            <a:r>
              <a:rPr lang="en-US" sz="2800" b="1">
                <a:solidFill>
                  <a:schemeClr val="bg1"/>
                </a:solidFill>
                <a:latin typeface="Times New Roman" panose="02020603050405020304" pitchFamily="18" charset="0"/>
              </a:rPr>
              <a:t>Phân lập dòng tế bào chứa ADN tái tổ hợp</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39763" y="174625"/>
            <a:ext cx="4592637" cy="587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a:solidFill>
                  <a:srgbClr val="C00000"/>
                </a:solidFill>
                <a:latin typeface="Times New Roman" pitchFamily="18" charset="0"/>
                <a:cs typeface="Times New Roman" pitchFamily="18" charset="0"/>
              </a:rPr>
              <a:t>TẠO ADN TÁI TỔ HỢP</a:t>
            </a:r>
          </a:p>
        </p:txBody>
      </p:sp>
      <p:pic>
        <p:nvPicPr>
          <p:cNvPr id="14339" name="Picture 2" descr="Kết quả hình ảnh cho hình thảo luận nhó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762000"/>
            <a:ext cx="24098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2"/>
          <p:cNvSpPr txBox="1">
            <a:spLocks noChangeArrowheads="1"/>
          </p:cNvSpPr>
          <p:nvPr/>
        </p:nvSpPr>
        <p:spPr bwMode="auto">
          <a:xfrm>
            <a:off x="2936875" y="914400"/>
            <a:ext cx="613092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n-US" sz="3200">
                <a:latin typeface="Times New Roman" panose="02020603050405020304" pitchFamily="18" charset="0"/>
                <a:cs typeface="Times New Roman" panose="02020603050405020304" pitchFamily="18" charset="0"/>
              </a:rPr>
              <a:t>1. Thể truyền là gì?</a:t>
            </a:r>
          </a:p>
          <a:p>
            <a:pPr eaLnBrk="1" hangingPunct="1"/>
            <a:r>
              <a:rPr lang="en-US" sz="3200">
                <a:latin typeface="Times New Roman" panose="02020603050405020304" pitchFamily="18" charset="0"/>
                <a:cs typeface="Times New Roman" panose="02020603050405020304" pitchFamily="18" charset="0"/>
              </a:rPr>
              <a:t>2. ADN  tái tổ hợp là gì?</a:t>
            </a:r>
          </a:p>
          <a:p>
            <a:pPr eaLnBrk="1" hangingPunct="1"/>
            <a:r>
              <a:rPr lang="en-US" sz="3200">
                <a:latin typeface="Times New Roman" panose="02020603050405020304" pitchFamily="18" charset="0"/>
                <a:cs typeface="Times New Roman" panose="02020603050405020304" pitchFamily="18" charset="0"/>
              </a:rPr>
              <a:t>3. Tạo ADN tái tổ hợp bằng cách nào?</a:t>
            </a:r>
          </a:p>
        </p:txBody>
      </p:sp>
      <p:sp>
        <p:nvSpPr>
          <p:cNvPr id="4" name="Rounded Rectangle 3"/>
          <p:cNvSpPr/>
          <p:nvPr/>
        </p:nvSpPr>
        <p:spPr>
          <a:xfrm>
            <a:off x="1562100" y="2976563"/>
            <a:ext cx="7581900" cy="37290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fontAlgn="auto">
              <a:spcBef>
                <a:spcPts val="0"/>
              </a:spcBef>
              <a:spcAft>
                <a:spcPts val="0"/>
              </a:spcAft>
              <a:buFontTx/>
              <a:buChar char="-"/>
              <a:defRPr/>
            </a:pPr>
            <a:r>
              <a:rPr lang="en-US" sz="2800">
                <a:solidFill>
                  <a:srgbClr val="002060"/>
                </a:solidFill>
                <a:latin typeface="Times New Roman" pitchFamily="18" charset="0"/>
                <a:cs typeface="Times New Roman" pitchFamily="18" charset="0"/>
              </a:rPr>
              <a:t>Thể truyền là phân tử ADN nhỏ có khả năng nhân đôi một cách độc lập với hệ gen của tế bào hoặc có thể gắn vào hệ gen của tế bào.</a:t>
            </a:r>
          </a:p>
          <a:p>
            <a:pPr marL="285750" indent="-285750" fontAlgn="auto">
              <a:spcBef>
                <a:spcPts val="0"/>
              </a:spcBef>
              <a:spcAft>
                <a:spcPts val="0"/>
              </a:spcAft>
              <a:buFontTx/>
              <a:buChar char="-"/>
              <a:defRPr/>
            </a:pPr>
            <a:r>
              <a:rPr lang="en-US" sz="2800">
                <a:solidFill>
                  <a:srgbClr val="002060"/>
                </a:solidFill>
                <a:latin typeface="Times New Roman" pitchFamily="18" charset="0"/>
                <a:cs typeface="Times New Roman" pitchFamily="18" charset="0"/>
              </a:rPr>
              <a:t>Thể truyền là các plasmit, virut, NST nhân tạo.</a:t>
            </a:r>
          </a:p>
          <a:p>
            <a:pPr marL="285750" indent="-285750" fontAlgn="auto">
              <a:spcBef>
                <a:spcPts val="0"/>
              </a:spcBef>
              <a:spcAft>
                <a:spcPts val="0"/>
              </a:spcAft>
              <a:buFontTx/>
              <a:buChar char="-"/>
              <a:defRPr/>
            </a:pPr>
            <a:r>
              <a:rPr lang="en-US" sz="2800">
                <a:solidFill>
                  <a:srgbClr val="002060"/>
                </a:solidFill>
                <a:latin typeface="Times New Roman" pitchFamily="18" charset="0"/>
                <a:cs typeface="Times New Roman" pitchFamily="18" charset="0"/>
              </a:rPr>
              <a:t>ADN tái tổ hợp là phân tử ADN  nhỏ được lắp ráp từ các đoạn ADN  lấy từ các  tế bào khác nhau.</a:t>
            </a:r>
          </a:p>
        </p:txBody>
      </p:sp>
      <p:pic>
        <p:nvPicPr>
          <p:cNvPr id="16390" name="Picture 4" descr="Kết quả hình ảnh cho hình viết bà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138488"/>
            <a:ext cx="19462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16390"/>
                                        </p:tgtEl>
                                        <p:attrNameLst>
                                          <p:attrName>style.visibility</p:attrName>
                                        </p:attrNameLst>
                                      </p:cBhvr>
                                      <p:to>
                                        <p:strVal val="visible"/>
                                      </p:to>
                                    </p:set>
                                    <p:animEffect transition="in" filter="fade">
                                      <p:cBhvr>
                                        <p:cTn id="33"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Oval 4"/>
          <p:cNvSpPr>
            <a:spLocks noChangeArrowheads="1"/>
          </p:cNvSpPr>
          <p:nvPr/>
        </p:nvSpPr>
        <p:spPr bwMode="auto">
          <a:xfrm>
            <a:off x="1447800" y="457200"/>
            <a:ext cx="1371600" cy="914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endParaRPr lang="en-US" sz="2800">
              <a:latin typeface="Times New Roman" panose="02020603050405020304" pitchFamily="18" charset="0"/>
            </a:endParaRPr>
          </a:p>
        </p:txBody>
      </p:sp>
      <p:sp>
        <p:nvSpPr>
          <p:cNvPr id="8197" name="Oval 5"/>
          <p:cNvSpPr>
            <a:spLocks noChangeArrowheads="1"/>
          </p:cNvSpPr>
          <p:nvPr/>
        </p:nvSpPr>
        <p:spPr bwMode="auto">
          <a:xfrm>
            <a:off x="6172200" y="533400"/>
            <a:ext cx="1371600" cy="914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endParaRPr lang="en-US" sz="2800">
              <a:latin typeface="Times New Roman" panose="02020603050405020304" pitchFamily="18" charset="0"/>
            </a:endParaRPr>
          </a:p>
        </p:txBody>
      </p:sp>
      <p:sp>
        <p:nvSpPr>
          <p:cNvPr id="8198" name="Text Box 6"/>
          <p:cNvSpPr txBox="1">
            <a:spLocks noChangeArrowheads="1"/>
          </p:cNvSpPr>
          <p:nvPr/>
        </p:nvSpPr>
        <p:spPr bwMode="auto">
          <a:xfrm>
            <a:off x="1382713" y="1588"/>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spcBef>
                <a:spcPct val="50000"/>
              </a:spcBef>
            </a:pPr>
            <a:r>
              <a:rPr lang="en-US" sz="2400">
                <a:latin typeface="Times New Roman" panose="02020603050405020304" pitchFamily="18" charset="0"/>
                <a:cs typeface="Times New Roman" panose="02020603050405020304" pitchFamily="18" charset="0"/>
              </a:rPr>
              <a:t>Tế bào cho</a:t>
            </a:r>
          </a:p>
        </p:txBody>
      </p:sp>
      <p:sp>
        <p:nvSpPr>
          <p:cNvPr id="8199" name="Text Box 7"/>
          <p:cNvSpPr txBox="1">
            <a:spLocks noChangeArrowheads="1"/>
          </p:cNvSpPr>
          <p:nvPr/>
        </p:nvSpPr>
        <p:spPr bwMode="auto">
          <a:xfrm>
            <a:off x="6324600" y="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n-US" sz="2400">
                <a:latin typeface="Times New Roman" panose="02020603050405020304" pitchFamily="18" charset="0"/>
                <a:cs typeface="Times New Roman" panose="02020603050405020304" pitchFamily="18" charset="0"/>
              </a:rPr>
              <a:t>Vi khuẩn Ecoli</a:t>
            </a:r>
          </a:p>
        </p:txBody>
      </p:sp>
      <p:sp>
        <p:nvSpPr>
          <p:cNvPr id="8201" name="Line 9"/>
          <p:cNvSpPr>
            <a:spLocks noChangeShapeType="1"/>
          </p:cNvSpPr>
          <p:nvPr/>
        </p:nvSpPr>
        <p:spPr bwMode="auto">
          <a:xfrm flipV="1">
            <a:off x="1676400" y="838200"/>
            <a:ext cx="76200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2" name="Text Box 10"/>
          <p:cNvSpPr txBox="1">
            <a:spLocks noChangeArrowheads="1"/>
          </p:cNvSpPr>
          <p:nvPr/>
        </p:nvSpPr>
        <p:spPr bwMode="auto">
          <a:xfrm>
            <a:off x="228600" y="381000"/>
            <a:ext cx="792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spcBef>
                <a:spcPct val="50000"/>
              </a:spcBef>
            </a:pPr>
            <a:r>
              <a:rPr lang="en-US" sz="2000">
                <a:latin typeface=".VnTime" panose="020B7200000000000000" pitchFamily="34" charset="0"/>
              </a:rPr>
              <a:t>ADN</a:t>
            </a:r>
          </a:p>
        </p:txBody>
      </p:sp>
      <p:sp>
        <p:nvSpPr>
          <p:cNvPr id="8203" name="Line 11"/>
          <p:cNvSpPr>
            <a:spLocks noChangeShapeType="1"/>
          </p:cNvSpPr>
          <p:nvPr/>
        </p:nvSpPr>
        <p:spPr bwMode="auto">
          <a:xfrm>
            <a:off x="914400" y="609600"/>
            <a:ext cx="9144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4" name="Oval 12"/>
          <p:cNvSpPr>
            <a:spLocks noChangeArrowheads="1"/>
          </p:cNvSpPr>
          <p:nvPr/>
        </p:nvSpPr>
        <p:spPr bwMode="auto">
          <a:xfrm>
            <a:off x="6553200" y="685800"/>
            <a:ext cx="647700" cy="576263"/>
          </a:xfrm>
          <a:prstGeom prst="ellipse">
            <a:avLst/>
          </a:prstGeom>
          <a:noFill/>
          <a:ln w="762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endParaRPr lang="en-US" sz="2800">
              <a:latin typeface="Times New Roman" panose="02020603050405020304" pitchFamily="18" charset="0"/>
            </a:endParaRPr>
          </a:p>
        </p:txBody>
      </p:sp>
      <p:sp>
        <p:nvSpPr>
          <p:cNvPr id="8205" name="Text Box 13"/>
          <p:cNvSpPr txBox="1">
            <a:spLocks noChangeArrowheads="1"/>
          </p:cNvSpPr>
          <p:nvPr/>
        </p:nvSpPr>
        <p:spPr bwMode="auto">
          <a:xfrm>
            <a:off x="5148263" y="260350"/>
            <a:ext cx="14049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spcBef>
                <a:spcPct val="50000"/>
              </a:spcBef>
            </a:pPr>
            <a:r>
              <a:rPr lang="en-US" sz="2000">
                <a:latin typeface=".VnTime" panose="020B7200000000000000" pitchFamily="34" charset="0"/>
              </a:rPr>
              <a:t>Plasmit</a:t>
            </a:r>
          </a:p>
        </p:txBody>
      </p:sp>
      <p:sp>
        <p:nvSpPr>
          <p:cNvPr id="8206" name="Line 14"/>
          <p:cNvSpPr>
            <a:spLocks noChangeShapeType="1"/>
          </p:cNvSpPr>
          <p:nvPr/>
        </p:nvSpPr>
        <p:spPr bwMode="auto">
          <a:xfrm>
            <a:off x="5715000" y="533400"/>
            <a:ext cx="935038"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7" name="Line 15"/>
          <p:cNvSpPr>
            <a:spLocks noChangeShapeType="1"/>
          </p:cNvSpPr>
          <p:nvPr/>
        </p:nvSpPr>
        <p:spPr bwMode="auto">
          <a:xfrm>
            <a:off x="1476375" y="2420938"/>
            <a:ext cx="358775"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8" name="Line 16"/>
          <p:cNvSpPr>
            <a:spLocks noChangeShapeType="1"/>
          </p:cNvSpPr>
          <p:nvPr/>
        </p:nvSpPr>
        <p:spPr bwMode="auto">
          <a:xfrm>
            <a:off x="1835150" y="2420938"/>
            <a:ext cx="576263"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9" name="Line 17"/>
          <p:cNvSpPr>
            <a:spLocks noChangeShapeType="1"/>
          </p:cNvSpPr>
          <p:nvPr/>
        </p:nvSpPr>
        <p:spPr bwMode="auto">
          <a:xfrm>
            <a:off x="2411413" y="2420938"/>
            <a:ext cx="358775"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37"/>
          <p:cNvGrpSpPr>
            <a:grpSpLocks/>
          </p:cNvGrpSpPr>
          <p:nvPr/>
        </p:nvGrpSpPr>
        <p:grpSpPr bwMode="auto">
          <a:xfrm>
            <a:off x="5651500" y="2997200"/>
            <a:ext cx="936625" cy="719138"/>
            <a:chOff x="3560" y="1888"/>
            <a:chExt cx="590" cy="453"/>
          </a:xfrm>
        </p:grpSpPr>
        <p:sp>
          <p:nvSpPr>
            <p:cNvPr id="15396" name="Oval 19"/>
            <p:cNvSpPr>
              <a:spLocks noChangeArrowheads="1"/>
            </p:cNvSpPr>
            <p:nvPr/>
          </p:nvSpPr>
          <p:spPr bwMode="auto">
            <a:xfrm>
              <a:off x="3651" y="1888"/>
              <a:ext cx="499" cy="453"/>
            </a:xfrm>
            <a:prstGeom prst="ellipse">
              <a:avLst/>
            </a:prstGeom>
            <a:noFill/>
            <a:ln w="762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endParaRPr lang="en-US" sz="2800">
                <a:latin typeface="Times New Roman" panose="02020603050405020304" pitchFamily="18" charset="0"/>
              </a:endParaRPr>
            </a:p>
          </p:txBody>
        </p:sp>
        <p:sp>
          <p:nvSpPr>
            <p:cNvPr id="15397" name="Oval 20"/>
            <p:cNvSpPr>
              <a:spLocks noChangeArrowheads="1"/>
            </p:cNvSpPr>
            <p:nvPr/>
          </p:nvSpPr>
          <p:spPr bwMode="auto">
            <a:xfrm rot="-1888084">
              <a:off x="3560" y="1888"/>
              <a:ext cx="318" cy="227"/>
            </a:xfrm>
            <a:prstGeom prst="ellipse">
              <a:avLst/>
            </a:prstGeom>
            <a:solidFill>
              <a:schemeClr val="bg1"/>
            </a:solidFill>
            <a:ln w="9525">
              <a:solidFill>
                <a:schemeClr val="bg1"/>
              </a:solidFill>
              <a:round/>
              <a:headEnd/>
              <a:tailEnd/>
            </a:ln>
          </p:spPr>
          <p:txBody>
            <a:bodyPr wrap="none" anchor="ct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endParaRPr lang="en-US" sz="2800">
                <a:latin typeface="Times New Roman" panose="02020603050405020304" pitchFamily="18" charset="0"/>
              </a:endParaRPr>
            </a:p>
          </p:txBody>
        </p:sp>
      </p:grpSp>
      <p:sp>
        <p:nvSpPr>
          <p:cNvPr id="8213" name="Oval 21"/>
          <p:cNvSpPr>
            <a:spLocks noChangeArrowheads="1"/>
          </p:cNvSpPr>
          <p:nvPr/>
        </p:nvSpPr>
        <p:spPr bwMode="auto">
          <a:xfrm>
            <a:off x="6553200" y="1828800"/>
            <a:ext cx="647700" cy="576263"/>
          </a:xfrm>
          <a:prstGeom prst="ellipse">
            <a:avLst/>
          </a:prstGeom>
          <a:noFill/>
          <a:ln w="762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ctr" eaLnBrk="1" hangingPunct="1"/>
            <a:endParaRPr lang="en-US" sz="2000">
              <a:latin typeface=".VnTime" panose="020B7200000000000000" pitchFamily="34" charset="0"/>
            </a:endParaRPr>
          </a:p>
        </p:txBody>
      </p:sp>
      <p:grpSp>
        <p:nvGrpSpPr>
          <p:cNvPr id="3" name="Group 28"/>
          <p:cNvGrpSpPr>
            <a:grpSpLocks/>
          </p:cNvGrpSpPr>
          <p:nvPr/>
        </p:nvGrpSpPr>
        <p:grpSpPr bwMode="auto">
          <a:xfrm>
            <a:off x="914400" y="1744663"/>
            <a:ext cx="2936875" cy="649287"/>
            <a:chOff x="670" y="2478"/>
            <a:chExt cx="1850" cy="408"/>
          </a:xfrm>
        </p:grpSpPr>
        <p:sp>
          <p:nvSpPr>
            <p:cNvPr id="15392" name="Line 22"/>
            <p:cNvSpPr>
              <a:spLocks noChangeShapeType="1"/>
            </p:cNvSpPr>
            <p:nvPr/>
          </p:nvSpPr>
          <p:spPr bwMode="auto">
            <a:xfrm>
              <a:off x="1247" y="2705"/>
              <a:ext cx="0" cy="18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93" name="Line 23"/>
            <p:cNvSpPr>
              <a:spLocks noChangeShapeType="1"/>
            </p:cNvSpPr>
            <p:nvPr/>
          </p:nvSpPr>
          <p:spPr bwMode="auto">
            <a:xfrm>
              <a:off x="1611" y="2705"/>
              <a:ext cx="0" cy="18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94" name="Line 24"/>
            <p:cNvSpPr>
              <a:spLocks noChangeShapeType="1"/>
            </p:cNvSpPr>
            <p:nvPr/>
          </p:nvSpPr>
          <p:spPr bwMode="auto">
            <a:xfrm>
              <a:off x="1247" y="2704"/>
              <a:ext cx="36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5" name="Text Box 25"/>
            <p:cNvSpPr txBox="1">
              <a:spLocks noChangeArrowheads="1"/>
            </p:cNvSpPr>
            <p:nvPr/>
          </p:nvSpPr>
          <p:spPr bwMode="auto">
            <a:xfrm>
              <a:off x="670" y="2478"/>
              <a:ext cx="1850"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spcBef>
                  <a:spcPct val="50000"/>
                </a:spcBef>
              </a:pPr>
              <a:r>
                <a:rPr lang="en-US" sz="2400">
                  <a:latin typeface="Times New Roman" panose="02020603050405020304" pitchFamily="18" charset="0"/>
                  <a:cs typeface="Times New Roman" panose="02020603050405020304" pitchFamily="18" charset="0"/>
                </a:rPr>
                <a:t>Enzim cắt restrictaza</a:t>
              </a:r>
            </a:p>
          </p:txBody>
        </p:sp>
      </p:grpSp>
      <p:grpSp>
        <p:nvGrpSpPr>
          <p:cNvPr id="4" name="Group 31"/>
          <p:cNvGrpSpPr>
            <a:grpSpLocks/>
          </p:cNvGrpSpPr>
          <p:nvPr/>
        </p:nvGrpSpPr>
        <p:grpSpPr bwMode="auto">
          <a:xfrm>
            <a:off x="4570413" y="1412875"/>
            <a:ext cx="2089150" cy="1384300"/>
            <a:chOff x="1246" y="2840"/>
            <a:chExt cx="1316" cy="872"/>
          </a:xfrm>
        </p:grpSpPr>
        <p:sp>
          <p:nvSpPr>
            <p:cNvPr id="15390" name="Text Box 29"/>
            <p:cNvSpPr txBox="1">
              <a:spLocks noChangeArrowheads="1"/>
            </p:cNvSpPr>
            <p:nvPr/>
          </p:nvSpPr>
          <p:spPr bwMode="auto">
            <a:xfrm>
              <a:off x="1246" y="2840"/>
              <a:ext cx="1271"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spcBef>
                  <a:spcPct val="50000"/>
                </a:spcBef>
              </a:pPr>
              <a:r>
                <a:rPr lang="en-US" sz="2400">
                  <a:latin typeface="Times New Roman" panose="02020603050405020304" pitchFamily="18" charset="0"/>
                  <a:cs typeface="Times New Roman" panose="02020603050405020304" pitchFamily="18" charset="0"/>
                </a:rPr>
                <a:t>Enzim cắt restrictaza</a:t>
              </a:r>
            </a:p>
            <a:p>
              <a:pPr eaLnBrk="1" hangingPunct="1">
                <a:spcBef>
                  <a:spcPct val="50000"/>
                </a:spcBef>
              </a:pPr>
              <a:endParaRPr lang="en-US" sz="2400">
                <a:latin typeface="Times New Roman" panose="02020603050405020304" pitchFamily="18" charset="0"/>
                <a:cs typeface="Times New Roman" panose="02020603050405020304" pitchFamily="18" charset="0"/>
              </a:endParaRPr>
            </a:p>
          </p:txBody>
        </p:sp>
        <p:sp>
          <p:nvSpPr>
            <p:cNvPr id="15391" name="Line 30"/>
            <p:cNvSpPr>
              <a:spLocks noChangeShapeType="1"/>
            </p:cNvSpPr>
            <p:nvPr/>
          </p:nvSpPr>
          <p:spPr bwMode="auto">
            <a:xfrm>
              <a:off x="2109" y="3067"/>
              <a:ext cx="453"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 name="Group 35"/>
          <p:cNvGrpSpPr>
            <a:grpSpLocks/>
          </p:cNvGrpSpPr>
          <p:nvPr/>
        </p:nvGrpSpPr>
        <p:grpSpPr bwMode="auto">
          <a:xfrm>
            <a:off x="4114800" y="3276600"/>
            <a:ext cx="936625" cy="863600"/>
            <a:chOff x="2290" y="2432"/>
            <a:chExt cx="590" cy="544"/>
          </a:xfrm>
        </p:grpSpPr>
        <p:sp>
          <p:nvSpPr>
            <p:cNvPr id="15387" name="Oval 32"/>
            <p:cNvSpPr>
              <a:spLocks noChangeArrowheads="1"/>
            </p:cNvSpPr>
            <p:nvPr/>
          </p:nvSpPr>
          <p:spPr bwMode="auto">
            <a:xfrm>
              <a:off x="2336" y="2478"/>
              <a:ext cx="544" cy="498"/>
            </a:xfrm>
            <a:prstGeom prst="ellipse">
              <a:avLst/>
            </a:prstGeom>
            <a:solidFill>
              <a:schemeClr val="bg1"/>
            </a:solidFill>
            <a:ln w="76200">
              <a:solidFill>
                <a:srgbClr val="0000FF"/>
              </a:solidFill>
              <a:round/>
              <a:headEnd/>
              <a:tailEnd/>
            </a:ln>
          </p:spPr>
          <p:txBody>
            <a:bodyPr wrap="none" anchor="ct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endParaRPr lang="en-US" sz="2800">
                <a:latin typeface="Times New Roman" panose="02020603050405020304" pitchFamily="18" charset="0"/>
              </a:endParaRPr>
            </a:p>
          </p:txBody>
        </p:sp>
        <p:sp>
          <p:nvSpPr>
            <p:cNvPr id="15388" name="Oval 33"/>
            <p:cNvSpPr>
              <a:spLocks noChangeArrowheads="1"/>
            </p:cNvSpPr>
            <p:nvPr/>
          </p:nvSpPr>
          <p:spPr bwMode="auto">
            <a:xfrm rot="-1285870">
              <a:off x="2290" y="2432"/>
              <a:ext cx="318" cy="227"/>
            </a:xfrm>
            <a:prstGeom prst="ellipse">
              <a:avLst/>
            </a:prstGeom>
            <a:solidFill>
              <a:schemeClr val="bg1"/>
            </a:solidFill>
            <a:ln w="9525">
              <a:solidFill>
                <a:schemeClr val="bg1"/>
              </a:solidFill>
              <a:round/>
              <a:headEnd/>
              <a:tailEnd/>
            </a:ln>
          </p:spPr>
          <p:txBody>
            <a:bodyPr wrap="none" anchor="ct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endParaRPr lang="en-US" sz="2800">
                <a:latin typeface="Times New Roman" panose="02020603050405020304" pitchFamily="18" charset="0"/>
              </a:endParaRPr>
            </a:p>
          </p:txBody>
        </p:sp>
        <p:sp>
          <p:nvSpPr>
            <p:cNvPr id="15389" name="Arc 34"/>
            <p:cNvSpPr>
              <a:spLocks/>
            </p:cNvSpPr>
            <p:nvPr/>
          </p:nvSpPr>
          <p:spPr bwMode="auto">
            <a:xfrm flipH="1">
              <a:off x="2350" y="2478"/>
              <a:ext cx="317" cy="181"/>
            </a:xfrm>
            <a:custGeom>
              <a:avLst/>
              <a:gdLst>
                <a:gd name="T0" fmla="*/ 0 w 21600"/>
                <a:gd name="T1" fmla="*/ 0 h 22486"/>
                <a:gd name="T2" fmla="*/ 0 w 21600"/>
                <a:gd name="T3" fmla="*/ 0 h 22486"/>
                <a:gd name="T4" fmla="*/ 0 w 21600"/>
                <a:gd name="T5" fmla="*/ 0 h 22486"/>
                <a:gd name="T6" fmla="*/ 0 60000 65536"/>
                <a:gd name="T7" fmla="*/ 0 60000 65536"/>
                <a:gd name="T8" fmla="*/ 0 60000 65536"/>
                <a:gd name="T9" fmla="*/ 0 w 21600"/>
                <a:gd name="T10" fmla="*/ 0 h 22486"/>
                <a:gd name="T11" fmla="*/ 21600 w 21600"/>
                <a:gd name="T12" fmla="*/ 22486 h 22486"/>
              </a:gdLst>
              <a:ahLst/>
              <a:cxnLst>
                <a:cxn ang="T6">
                  <a:pos x="T0" y="T1"/>
                </a:cxn>
                <a:cxn ang="T7">
                  <a:pos x="T2" y="T3"/>
                </a:cxn>
                <a:cxn ang="T8">
                  <a:pos x="T4" y="T5"/>
                </a:cxn>
              </a:cxnLst>
              <a:rect l="T9" t="T10" r="T11" b="T12"/>
              <a:pathLst>
                <a:path w="21600" h="22486" fill="none" extrusionOk="0">
                  <a:moveTo>
                    <a:pt x="5377" y="-1"/>
                  </a:moveTo>
                  <a:cubicBezTo>
                    <a:pt x="14925" y="2454"/>
                    <a:pt x="21600" y="11061"/>
                    <a:pt x="21600" y="20920"/>
                  </a:cubicBezTo>
                  <a:cubicBezTo>
                    <a:pt x="21600" y="21442"/>
                    <a:pt x="21581" y="21964"/>
                    <a:pt x="21543" y="22486"/>
                  </a:cubicBezTo>
                </a:path>
                <a:path w="21600" h="22486" stroke="0" extrusionOk="0">
                  <a:moveTo>
                    <a:pt x="5377" y="-1"/>
                  </a:moveTo>
                  <a:cubicBezTo>
                    <a:pt x="14925" y="2454"/>
                    <a:pt x="21600" y="11061"/>
                    <a:pt x="21600" y="20920"/>
                  </a:cubicBezTo>
                  <a:cubicBezTo>
                    <a:pt x="21600" y="21442"/>
                    <a:pt x="21581" y="21964"/>
                    <a:pt x="21543" y="22486"/>
                  </a:cubicBezTo>
                  <a:lnTo>
                    <a:pt x="0" y="20920"/>
                  </a:lnTo>
                  <a:lnTo>
                    <a:pt x="5377" y="-1"/>
                  </a:lnTo>
                  <a:close/>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8228" name="Line 36"/>
          <p:cNvSpPr>
            <a:spLocks noChangeShapeType="1"/>
          </p:cNvSpPr>
          <p:nvPr/>
        </p:nvSpPr>
        <p:spPr bwMode="auto">
          <a:xfrm flipV="1">
            <a:off x="1835150" y="2968625"/>
            <a:ext cx="576263" cy="28575"/>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 name="Group 41"/>
          <p:cNvGrpSpPr>
            <a:grpSpLocks/>
          </p:cNvGrpSpPr>
          <p:nvPr/>
        </p:nvGrpSpPr>
        <p:grpSpPr bwMode="auto">
          <a:xfrm>
            <a:off x="3346450" y="2781300"/>
            <a:ext cx="1987550" cy="863600"/>
            <a:chOff x="1156" y="3385"/>
            <a:chExt cx="1252" cy="544"/>
          </a:xfrm>
        </p:grpSpPr>
        <p:sp>
          <p:nvSpPr>
            <p:cNvPr id="15384" name="Text Box 38"/>
            <p:cNvSpPr txBox="1">
              <a:spLocks noChangeArrowheads="1"/>
            </p:cNvSpPr>
            <p:nvPr/>
          </p:nvSpPr>
          <p:spPr bwMode="auto">
            <a:xfrm>
              <a:off x="1156" y="3385"/>
              <a:ext cx="125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spcBef>
                  <a:spcPct val="50000"/>
                </a:spcBef>
              </a:pPr>
              <a:r>
                <a:rPr lang="en-US" sz="2400">
                  <a:latin typeface="Times New Roman" panose="02020603050405020304" pitchFamily="18" charset="0"/>
                  <a:cs typeface="Times New Roman" panose="02020603050405020304" pitchFamily="18" charset="0"/>
                </a:rPr>
                <a:t>Enzim ligaza</a:t>
              </a:r>
            </a:p>
          </p:txBody>
        </p:sp>
        <p:sp>
          <p:nvSpPr>
            <p:cNvPr id="15385" name="Line 39"/>
            <p:cNvSpPr>
              <a:spLocks noChangeShapeType="1"/>
            </p:cNvSpPr>
            <p:nvPr/>
          </p:nvSpPr>
          <p:spPr bwMode="auto">
            <a:xfrm>
              <a:off x="1746" y="3612"/>
              <a:ext cx="181"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6" name="Line 40"/>
            <p:cNvSpPr>
              <a:spLocks noChangeShapeType="1"/>
            </p:cNvSpPr>
            <p:nvPr/>
          </p:nvSpPr>
          <p:spPr bwMode="auto">
            <a:xfrm>
              <a:off x="1474" y="3612"/>
              <a:ext cx="227" cy="31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8234" name="Text Box 42"/>
          <p:cNvSpPr txBox="1">
            <a:spLocks noChangeArrowheads="1"/>
          </p:cNvSpPr>
          <p:nvPr/>
        </p:nvSpPr>
        <p:spPr bwMode="auto">
          <a:xfrm>
            <a:off x="3505200" y="4114800"/>
            <a:ext cx="274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n-US" sz="2400">
                <a:latin typeface="Times New Roman" panose="02020603050405020304" pitchFamily="18" charset="0"/>
                <a:cs typeface="Times New Roman" panose="02020603050405020304" pitchFamily="18" charset="0"/>
              </a:rPr>
              <a:t>ADN Tái tổ hợp</a:t>
            </a:r>
          </a:p>
        </p:txBody>
      </p:sp>
      <p:sp>
        <p:nvSpPr>
          <p:cNvPr id="10" name="Rounded Rectangle 9"/>
          <p:cNvSpPr/>
          <p:nvPr/>
        </p:nvSpPr>
        <p:spPr>
          <a:xfrm>
            <a:off x="1835150" y="5562600"/>
            <a:ext cx="601345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a:solidFill>
                  <a:srgbClr val="FF0000"/>
                </a:solidFill>
                <a:latin typeface="Times New Roman" pitchFamily="18" charset="0"/>
                <a:cs typeface="Times New Roman" pitchFamily="18" charset="0"/>
              </a:rPr>
              <a:t>TẠO ADN  TÁI TỔ HỢP</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ox(in)">
                                      <p:cBhvr>
                                        <p:cTn id="7" dur="2000"/>
                                        <p:tgtEl>
                                          <p:spTgt spid="819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8201"/>
                                        </p:tgtEl>
                                        <p:attrNameLst>
                                          <p:attrName>style.visibility</p:attrName>
                                        </p:attrNameLst>
                                      </p:cBhvr>
                                      <p:to>
                                        <p:strVal val="visible"/>
                                      </p:to>
                                    </p:set>
                                    <p:animEffect transition="in" filter="diamond(in)">
                                      <p:cBhvr>
                                        <p:cTn id="10" dur="2000"/>
                                        <p:tgtEl>
                                          <p:spTgt spid="8201"/>
                                        </p:tgtEl>
                                      </p:cBhvr>
                                    </p:animEffect>
                                  </p:childTnLst>
                                </p:cTn>
                              </p:par>
                              <p:par>
                                <p:cTn id="11" presetID="56" presetClass="entr" presetSubtype="0" fill="hold" grpId="0" nodeType="withEffect">
                                  <p:stCondLst>
                                    <p:cond delay="2000"/>
                                  </p:stCondLst>
                                  <p:iterate type="lt">
                                    <p:tmPct val="10000"/>
                                  </p:iterate>
                                  <p:childTnLst>
                                    <p:set>
                                      <p:cBhvr>
                                        <p:cTn id="12" dur="1" fill="hold">
                                          <p:stCondLst>
                                            <p:cond delay="0"/>
                                          </p:stCondLst>
                                        </p:cTn>
                                        <p:tgtEl>
                                          <p:spTgt spid="8198"/>
                                        </p:tgtEl>
                                        <p:attrNameLst>
                                          <p:attrName>style.visibility</p:attrName>
                                        </p:attrNameLst>
                                      </p:cBhvr>
                                      <p:to>
                                        <p:strVal val="visible"/>
                                      </p:to>
                                    </p:set>
                                    <p:anim by="(-#ppt_w*2)" calcmode="lin" valueType="num">
                                      <p:cBhvr rctx="PPT">
                                        <p:cTn id="13" dur="500" autoRev="1" fill="hold">
                                          <p:stCondLst>
                                            <p:cond delay="0"/>
                                          </p:stCondLst>
                                        </p:cTn>
                                        <p:tgtEl>
                                          <p:spTgt spid="8198"/>
                                        </p:tgtEl>
                                        <p:attrNameLst>
                                          <p:attrName>ppt_w</p:attrName>
                                        </p:attrNameLst>
                                      </p:cBhvr>
                                    </p:anim>
                                    <p:anim by="(#ppt_w*0.50)" calcmode="lin" valueType="num">
                                      <p:cBhvr>
                                        <p:cTn id="14" dur="500" decel="50000" autoRev="1" fill="hold">
                                          <p:stCondLst>
                                            <p:cond delay="0"/>
                                          </p:stCondLst>
                                        </p:cTn>
                                        <p:tgtEl>
                                          <p:spTgt spid="8198"/>
                                        </p:tgtEl>
                                        <p:attrNameLst>
                                          <p:attrName>ppt_x</p:attrName>
                                        </p:attrNameLst>
                                      </p:cBhvr>
                                    </p:anim>
                                    <p:anim from="(-#ppt_h/2)" to="(#ppt_y)" calcmode="lin" valueType="num">
                                      <p:cBhvr>
                                        <p:cTn id="15" dur="1000" fill="hold">
                                          <p:stCondLst>
                                            <p:cond delay="0"/>
                                          </p:stCondLst>
                                        </p:cTn>
                                        <p:tgtEl>
                                          <p:spTgt spid="8198"/>
                                        </p:tgtEl>
                                        <p:attrNameLst>
                                          <p:attrName>ppt_y</p:attrName>
                                        </p:attrNameLst>
                                      </p:cBhvr>
                                    </p:anim>
                                    <p:animRot by="21600000">
                                      <p:cBhvr>
                                        <p:cTn id="16" dur="1000" fill="hold">
                                          <p:stCondLst>
                                            <p:cond delay="0"/>
                                          </p:stCondLst>
                                        </p:cTn>
                                        <p:tgtEl>
                                          <p:spTgt spid="8198"/>
                                        </p:tgtEl>
                                        <p:attrNameLst>
                                          <p:attrName>r</p:attrName>
                                        </p:attrNameLst>
                                      </p:cBhvr>
                                    </p:animRot>
                                  </p:childTnLst>
                                </p:cTn>
                              </p:par>
                              <p:par>
                                <p:cTn id="17" presetID="40" presetClass="entr" presetSubtype="0" fill="hold" grpId="0" nodeType="withEffect">
                                  <p:stCondLst>
                                    <p:cond delay="4000"/>
                                  </p:stCondLst>
                                  <p:iterate type="lt">
                                    <p:tmPct val="10000"/>
                                  </p:iterate>
                                  <p:childTnLst>
                                    <p:set>
                                      <p:cBhvr>
                                        <p:cTn id="18" dur="1" fill="hold">
                                          <p:stCondLst>
                                            <p:cond delay="0"/>
                                          </p:stCondLst>
                                        </p:cTn>
                                        <p:tgtEl>
                                          <p:spTgt spid="8202"/>
                                        </p:tgtEl>
                                        <p:attrNameLst>
                                          <p:attrName>style.visibility</p:attrName>
                                        </p:attrNameLst>
                                      </p:cBhvr>
                                      <p:to>
                                        <p:strVal val="visible"/>
                                      </p:to>
                                    </p:set>
                                    <p:animEffect transition="in" filter="fade">
                                      <p:cBhvr>
                                        <p:cTn id="19" dur="1000"/>
                                        <p:tgtEl>
                                          <p:spTgt spid="8202"/>
                                        </p:tgtEl>
                                      </p:cBhvr>
                                    </p:animEffect>
                                    <p:anim calcmode="lin" valueType="num">
                                      <p:cBhvr>
                                        <p:cTn id="20" dur="1000" fill="hold"/>
                                        <p:tgtEl>
                                          <p:spTgt spid="8202"/>
                                        </p:tgtEl>
                                        <p:attrNameLst>
                                          <p:attrName>ppt_x</p:attrName>
                                        </p:attrNameLst>
                                      </p:cBhvr>
                                      <p:tavLst>
                                        <p:tav tm="0">
                                          <p:val>
                                            <p:strVal val="#ppt_x-.1"/>
                                          </p:val>
                                        </p:tav>
                                        <p:tav tm="100000">
                                          <p:val>
                                            <p:strVal val="#ppt_x"/>
                                          </p:val>
                                        </p:tav>
                                      </p:tavLst>
                                    </p:anim>
                                    <p:anim calcmode="lin" valueType="num">
                                      <p:cBhvr>
                                        <p:cTn id="21" dur="1000" fill="hold"/>
                                        <p:tgtEl>
                                          <p:spTgt spid="8202"/>
                                        </p:tgtEl>
                                        <p:attrNameLst>
                                          <p:attrName>ppt_y</p:attrName>
                                        </p:attrNameLst>
                                      </p:cBhvr>
                                      <p:tavLst>
                                        <p:tav tm="0">
                                          <p:val>
                                            <p:strVal val="#ppt_y"/>
                                          </p:val>
                                        </p:tav>
                                        <p:tav tm="100000">
                                          <p:val>
                                            <p:strVal val="#ppt_y"/>
                                          </p:val>
                                        </p:tav>
                                      </p:tavLst>
                                    </p:anim>
                                  </p:childTnLst>
                                </p:cTn>
                              </p:par>
                              <p:par>
                                <p:cTn id="22" presetID="29" presetClass="entr" presetSubtype="0" fill="hold" grpId="0" nodeType="withEffect">
                                  <p:stCondLst>
                                    <p:cond delay="2500"/>
                                  </p:stCondLst>
                                  <p:childTnLst>
                                    <p:set>
                                      <p:cBhvr>
                                        <p:cTn id="23" dur="1" fill="hold">
                                          <p:stCondLst>
                                            <p:cond delay="0"/>
                                          </p:stCondLst>
                                        </p:cTn>
                                        <p:tgtEl>
                                          <p:spTgt spid="8203"/>
                                        </p:tgtEl>
                                        <p:attrNameLst>
                                          <p:attrName>style.visibility</p:attrName>
                                        </p:attrNameLst>
                                      </p:cBhvr>
                                      <p:to>
                                        <p:strVal val="visible"/>
                                      </p:to>
                                    </p:set>
                                    <p:anim calcmode="lin" valueType="num">
                                      <p:cBhvr>
                                        <p:cTn id="24" dur="1000" fill="hold"/>
                                        <p:tgtEl>
                                          <p:spTgt spid="8203"/>
                                        </p:tgtEl>
                                        <p:attrNameLst>
                                          <p:attrName>ppt_x</p:attrName>
                                        </p:attrNameLst>
                                      </p:cBhvr>
                                      <p:tavLst>
                                        <p:tav tm="0">
                                          <p:val>
                                            <p:strVal val="#ppt_x-.2"/>
                                          </p:val>
                                        </p:tav>
                                        <p:tav tm="100000">
                                          <p:val>
                                            <p:strVal val="#ppt_x"/>
                                          </p:val>
                                        </p:tav>
                                      </p:tavLst>
                                    </p:anim>
                                    <p:anim calcmode="lin" valueType="num">
                                      <p:cBhvr>
                                        <p:cTn id="25" dur="1000" fill="hold"/>
                                        <p:tgtEl>
                                          <p:spTgt spid="8203"/>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20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8197"/>
                                        </p:tgtEl>
                                        <p:attrNameLst>
                                          <p:attrName>style.visibility</p:attrName>
                                        </p:attrNameLst>
                                      </p:cBhvr>
                                      <p:to>
                                        <p:strVal val="visible"/>
                                      </p:to>
                                    </p:set>
                                    <p:animEffect transition="in" filter="box(in)">
                                      <p:cBhvr>
                                        <p:cTn id="31" dur="2000"/>
                                        <p:tgtEl>
                                          <p:spTgt spid="8197"/>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8204"/>
                                        </p:tgtEl>
                                        <p:attrNameLst>
                                          <p:attrName>style.visibility</p:attrName>
                                        </p:attrNameLst>
                                      </p:cBhvr>
                                      <p:to>
                                        <p:strVal val="visible"/>
                                      </p:to>
                                    </p:set>
                                    <p:animEffect transition="in" filter="diamond(in)">
                                      <p:cBhvr>
                                        <p:cTn id="34" dur="2000"/>
                                        <p:tgtEl>
                                          <p:spTgt spid="8204"/>
                                        </p:tgtEl>
                                      </p:cBhvr>
                                    </p:animEffect>
                                  </p:childTnLst>
                                </p:cTn>
                              </p:par>
                            </p:childTnLst>
                          </p:cTn>
                        </p:par>
                        <p:par>
                          <p:cTn id="35" fill="hold" nodeType="afterGroup">
                            <p:stCondLst>
                              <p:cond delay="2000"/>
                            </p:stCondLst>
                            <p:childTnLst>
                              <p:par>
                                <p:cTn id="36" presetID="56" presetClass="entr" presetSubtype="0" fill="hold" grpId="0" nodeType="afterEffect">
                                  <p:stCondLst>
                                    <p:cond delay="500"/>
                                  </p:stCondLst>
                                  <p:iterate type="lt">
                                    <p:tmPct val="10000"/>
                                  </p:iterate>
                                  <p:childTnLst>
                                    <p:set>
                                      <p:cBhvr>
                                        <p:cTn id="37" dur="1" fill="hold">
                                          <p:stCondLst>
                                            <p:cond delay="0"/>
                                          </p:stCondLst>
                                        </p:cTn>
                                        <p:tgtEl>
                                          <p:spTgt spid="8199"/>
                                        </p:tgtEl>
                                        <p:attrNameLst>
                                          <p:attrName>style.visibility</p:attrName>
                                        </p:attrNameLst>
                                      </p:cBhvr>
                                      <p:to>
                                        <p:strVal val="visible"/>
                                      </p:to>
                                    </p:set>
                                    <p:anim by="(-#ppt_w*2)" calcmode="lin" valueType="num">
                                      <p:cBhvr rctx="PPT">
                                        <p:cTn id="38" dur="500" autoRev="1" fill="hold">
                                          <p:stCondLst>
                                            <p:cond delay="0"/>
                                          </p:stCondLst>
                                        </p:cTn>
                                        <p:tgtEl>
                                          <p:spTgt spid="8199"/>
                                        </p:tgtEl>
                                        <p:attrNameLst>
                                          <p:attrName>ppt_w</p:attrName>
                                        </p:attrNameLst>
                                      </p:cBhvr>
                                    </p:anim>
                                    <p:anim by="(#ppt_w*0.50)" calcmode="lin" valueType="num">
                                      <p:cBhvr>
                                        <p:cTn id="39" dur="500" decel="50000" autoRev="1" fill="hold">
                                          <p:stCondLst>
                                            <p:cond delay="0"/>
                                          </p:stCondLst>
                                        </p:cTn>
                                        <p:tgtEl>
                                          <p:spTgt spid="8199"/>
                                        </p:tgtEl>
                                        <p:attrNameLst>
                                          <p:attrName>ppt_x</p:attrName>
                                        </p:attrNameLst>
                                      </p:cBhvr>
                                    </p:anim>
                                    <p:anim from="(-#ppt_h/2)" to="(#ppt_y)" calcmode="lin" valueType="num">
                                      <p:cBhvr>
                                        <p:cTn id="40" dur="1000" fill="hold">
                                          <p:stCondLst>
                                            <p:cond delay="0"/>
                                          </p:stCondLst>
                                        </p:cTn>
                                        <p:tgtEl>
                                          <p:spTgt spid="8199"/>
                                        </p:tgtEl>
                                        <p:attrNameLst>
                                          <p:attrName>ppt_y</p:attrName>
                                        </p:attrNameLst>
                                      </p:cBhvr>
                                    </p:anim>
                                    <p:animRot by="21600000">
                                      <p:cBhvr>
                                        <p:cTn id="41" dur="1000" fill="hold">
                                          <p:stCondLst>
                                            <p:cond delay="0"/>
                                          </p:stCondLst>
                                        </p:cTn>
                                        <p:tgtEl>
                                          <p:spTgt spid="8199"/>
                                        </p:tgtEl>
                                        <p:attrNameLst>
                                          <p:attrName>r</p:attrName>
                                        </p:attrNameLst>
                                      </p:cBhvr>
                                    </p:animRot>
                                  </p:childTnLst>
                                </p:cTn>
                              </p:par>
                            </p:childTnLst>
                          </p:cTn>
                        </p:par>
                        <p:par>
                          <p:cTn id="42" fill="hold" nodeType="afterGroup">
                            <p:stCondLst>
                              <p:cond delay="4600"/>
                            </p:stCondLst>
                            <p:childTnLst>
                              <p:par>
                                <p:cTn id="43" presetID="29" presetClass="entr" presetSubtype="0" fill="hold" grpId="0" nodeType="afterEffect">
                                  <p:stCondLst>
                                    <p:cond delay="1000"/>
                                  </p:stCondLst>
                                  <p:childTnLst>
                                    <p:set>
                                      <p:cBhvr>
                                        <p:cTn id="44" dur="1" fill="hold">
                                          <p:stCondLst>
                                            <p:cond delay="0"/>
                                          </p:stCondLst>
                                        </p:cTn>
                                        <p:tgtEl>
                                          <p:spTgt spid="8205"/>
                                        </p:tgtEl>
                                        <p:attrNameLst>
                                          <p:attrName>style.visibility</p:attrName>
                                        </p:attrNameLst>
                                      </p:cBhvr>
                                      <p:to>
                                        <p:strVal val="visible"/>
                                      </p:to>
                                    </p:set>
                                    <p:anim calcmode="lin" valueType="num">
                                      <p:cBhvr>
                                        <p:cTn id="45" dur="1000" fill="hold"/>
                                        <p:tgtEl>
                                          <p:spTgt spid="8205"/>
                                        </p:tgtEl>
                                        <p:attrNameLst>
                                          <p:attrName>ppt_x</p:attrName>
                                        </p:attrNameLst>
                                      </p:cBhvr>
                                      <p:tavLst>
                                        <p:tav tm="0">
                                          <p:val>
                                            <p:strVal val="#ppt_x-.2"/>
                                          </p:val>
                                        </p:tav>
                                        <p:tav tm="100000">
                                          <p:val>
                                            <p:strVal val="#ppt_x"/>
                                          </p:val>
                                        </p:tav>
                                      </p:tavLst>
                                    </p:anim>
                                    <p:anim calcmode="lin" valueType="num">
                                      <p:cBhvr>
                                        <p:cTn id="46" dur="1000" fill="hold"/>
                                        <p:tgtEl>
                                          <p:spTgt spid="8205"/>
                                        </p:tgtEl>
                                        <p:attrNameLst>
                                          <p:attrName>ppt_y</p:attrName>
                                        </p:attrNameLst>
                                      </p:cBhvr>
                                      <p:tavLst>
                                        <p:tav tm="0">
                                          <p:val>
                                            <p:strVal val="#ppt_y"/>
                                          </p:val>
                                        </p:tav>
                                        <p:tav tm="100000">
                                          <p:val>
                                            <p:strVal val="#ppt_y"/>
                                          </p:val>
                                        </p:tav>
                                      </p:tavLst>
                                    </p:anim>
                                    <p:animEffect transition="in" filter="wipe(right)" prLst="gradientSize: 0.1">
                                      <p:cBhvr>
                                        <p:cTn id="47" dur="1000"/>
                                        <p:tgtEl>
                                          <p:spTgt spid="8205"/>
                                        </p:tgtEl>
                                      </p:cBhvr>
                                    </p:animEffect>
                                  </p:childTnLst>
                                </p:cTn>
                              </p:par>
                              <p:par>
                                <p:cTn id="48" presetID="29" presetClass="entr" presetSubtype="0" fill="hold" grpId="0" nodeType="withEffect">
                                  <p:stCondLst>
                                    <p:cond delay="0"/>
                                  </p:stCondLst>
                                  <p:childTnLst>
                                    <p:set>
                                      <p:cBhvr>
                                        <p:cTn id="49" dur="1" fill="hold">
                                          <p:stCondLst>
                                            <p:cond delay="0"/>
                                          </p:stCondLst>
                                        </p:cTn>
                                        <p:tgtEl>
                                          <p:spTgt spid="8206"/>
                                        </p:tgtEl>
                                        <p:attrNameLst>
                                          <p:attrName>style.visibility</p:attrName>
                                        </p:attrNameLst>
                                      </p:cBhvr>
                                      <p:to>
                                        <p:strVal val="visible"/>
                                      </p:to>
                                    </p:set>
                                    <p:anim calcmode="lin" valueType="num">
                                      <p:cBhvr>
                                        <p:cTn id="50" dur="1000" fill="hold"/>
                                        <p:tgtEl>
                                          <p:spTgt spid="8206"/>
                                        </p:tgtEl>
                                        <p:attrNameLst>
                                          <p:attrName>ppt_x</p:attrName>
                                        </p:attrNameLst>
                                      </p:cBhvr>
                                      <p:tavLst>
                                        <p:tav tm="0">
                                          <p:val>
                                            <p:strVal val="#ppt_x-.2"/>
                                          </p:val>
                                        </p:tav>
                                        <p:tav tm="100000">
                                          <p:val>
                                            <p:strVal val="#ppt_x"/>
                                          </p:val>
                                        </p:tav>
                                      </p:tavLst>
                                    </p:anim>
                                    <p:anim calcmode="lin" valueType="num">
                                      <p:cBhvr>
                                        <p:cTn id="51" dur="1000" fill="hold"/>
                                        <p:tgtEl>
                                          <p:spTgt spid="8206"/>
                                        </p:tgtEl>
                                        <p:attrNameLst>
                                          <p:attrName>ppt_y</p:attrName>
                                        </p:attrNameLst>
                                      </p:cBhvr>
                                      <p:tavLst>
                                        <p:tav tm="0">
                                          <p:val>
                                            <p:strVal val="#ppt_y"/>
                                          </p:val>
                                        </p:tav>
                                        <p:tav tm="100000">
                                          <p:val>
                                            <p:strVal val="#ppt_y"/>
                                          </p:val>
                                        </p:tav>
                                      </p:tavLst>
                                    </p:anim>
                                    <p:animEffect transition="in" filter="wipe(right)" prLst="gradientSize: 0.1">
                                      <p:cBhvr>
                                        <p:cTn id="52" dur="1000"/>
                                        <p:tgtEl>
                                          <p:spTgt spid="820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2" presetClass="path" presetSubtype="0" accel="50000" decel="50000" fill="hold" grpId="1" nodeType="clickEffect">
                                  <p:stCondLst>
                                    <p:cond delay="0"/>
                                  </p:stCondLst>
                                  <p:childTnLst>
                                    <p:animMotion origin="layout" path="M -1.11111E-6 0.01042 L -0.00382 0.18889 " pathEditMode="relative" rAng="0" ptsTypes="AA">
                                      <p:cBhvr>
                                        <p:cTn id="56" dur="2000" fill="hold"/>
                                        <p:tgtEl>
                                          <p:spTgt spid="8201"/>
                                        </p:tgtEl>
                                        <p:attrNameLst>
                                          <p:attrName>ppt_x</p:attrName>
                                          <p:attrName>ppt_y</p:attrName>
                                        </p:attrNameLst>
                                      </p:cBhvr>
                                      <p:rCtr x="-191" y="8912"/>
                                    </p:animMotion>
                                  </p:childTnLst>
                                </p:cTn>
                              </p:par>
                            </p:childTnLst>
                          </p:cTn>
                        </p:par>
                        <p:par>
                          <p:cTn id="57" fill="hold" nodeType="afterGroup">
                            <p:stCondLst>
                              <p:cond delay="2000"/>
                            </p:stCondLst>
                            <p:childTnLst>
                              <p:par>
                                <p:cTn id="58" presetID="4" presetClass="exit" presetSubtype="16" fill="hold" grpId="2" nodeType="afterEffect">
                                  <p:stCondLst>
                                    <p:cond delay="0"/>
                                  </p:stCondLst>
                                  <p:childTnLst>
                                    <p:animEffect transition="out" filter="box(in)">
                                      <p:cBhvr>
                                        <p:cTn id="59" dur="500"/>
                                        <p:tgtEl>
                                          <p:spTgt spid="8201"/>
                                        </p:tgtEl>
                                      </p:cBhvr>
                                    </p:animEffect>
                                    <p:set>
                                      <p:cBhvr>
                                        <p:cTn id="60" dur="1" fill="hold">
                                          <p:stCondLst>
                                            <p:cond delay="499"/>
                                          </p:stCondLst>
                                        </p:cTn>
                                        <p:tgtEl>
                                          <p:spTgt spid="8201"/>
                                        </p:tgtEl>
                                        <p:attrNameLst>
                                          <p:attrName>style.visibility</p:attrName>
                                        </p:attrNameLst>
                                      </p:cBhvr>
                                      <p:to>
                                        <p:strVal val="hidden"/>
                                      </p:to>
                                    </p:set>
                                  </p:childTnLst>
                                </p:cTn>
                              </p:par>
                              <p:par>
                                <p:cTn id="61" presetID="4" presetClass="entr" presetSubtype="16" fill="hold" grpId="0" nodeType="withEffect">
                                  <p:stCondLst>
                                    <p:cond delay="0"/>
                                  </p:stCondLst>
                                  <p:childTnLst>
                                    <p:set>
                                      <p:cBhvr>
                                        <p:cTn id="62" dur="1" fill="hold">
                                          <p:stCondLst>
                                            <p:cond delay="0"/>
                                          </p:stCondLst>
                                        </p:cTn>
                                        <p:tgtEl>
                                          <p:spTgt spid="8209"/>
                                        </p:tgtEl>
                                        <p:attrNameLst>
                                          <p:attrName>style.visibility</p:attrName>
                                        </p:attrNameLst>
                                      </p:cBhvr>
                                      <p:to>
                                        <p:strVal val="visible"/>
                                      </p:to>
                                    </p:set>
                                    <p:animEffect transition="in" filter="box(in)">
                                      <p:cBhvr>
                                        <p:cTn id="63" dur="500"/>
                                        <p:tgtEl>
                                          <p:spTgt spid="8209"/>
                                        </p:tgtEl>
                                      </p:cBhvr>
                                    </p:animEffect>
                                  </p:childTnLst>
                                </p:cTn>
                              </p:par>
                              <p:par>
                                <p:cTn id="64" presetID="4" presetClass="entr" presetSubtype="16" fill="hold" grpId="0" nodeType="withEffect">
                                  <p:stCondLst>
                                    <p:cond delay="0"/>
                                  </p:stCondLst>
                                  <p:childTnLst>
                                    <p:set>
                                      <p:cBhvr>
                                        <p:cTn id="65" dur="1" fill="hold">
                                          <p:stCondLst>
                                            <p:cond delay="0"/>
                                          </p:stCondLst>
                                        </p:cTn>
                                        <p:tgtEl>
                                          <p:spTgt spid="8207"/>
                                        </p:tgtEl>
                                        <p:attrNameLst>
                                          <p:attrName>style.visibility</p:attrName>
                                        </p:attrNameLst>
                                      </p:cBhvr>
                                      <p:to>
                                        <p:strVal val="visible"/>
                                      </p:to>
                                    </p:set>
                                    <p:animEffect transition="in" filter="box(in)">
                                      <p:cBhvr>
                                        <p:cTn id="66" dur="500"/>
                                        <p:tgtEl>
                                          <p:spTgt spid="8207"/>
                                        </p:tgtEl>
                                      </p:cBhvr>
                                    </p:animEffect>
                                  </p:childTnLst>
                                </p:cTn>
                              </p:par>
                              <p:par>
                                <p:cTn id="67" presetID="4" presetClass="entr" presetSubtype="16" fill="hold" grpId="0" nodeType="withEffect">
                                  <p:stCondLst>
                                    <p:cond delay="0"/>
                                  </p:stCondLst>
                                  <p:childTnLst>
                                    <p:set>
                                      <p:cBhvr>
                                        <p:cTn id="68" dur="1" fill="hold">
                                          <p:stCondLst>
                                            <p:cond delay="0"/>
                                          </p:stCondLst>
                                        </p:cTn>
                                        <p:tgtEl>
                                          <p:spTgt spid="8208"/>
                                        </p:tgtEl>
                                        <p:attrNameLst>
                                          <p:attrName>style.visibility</p:attrName>
                                        </p:attrNameLst>
                                      </p:cBhvr>
                                      <p:to>
                                        <p:strVal val="visible"/>
                                      </p:to>
                                    </p:set>
                                    <p:animEffect transition="in" filter="box(in)">
                                      <p:cBhvr>
                                        <p:cTn id="69" dur="500"/>
                                        <p:tgtEl>
                                          <p:spTgt spid="8208"/>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42" presetClass="path" presetSubtype="0" accel="50000" decel="50000" fill="hold" grpId="1" nodeType="clickEffect">
                                  <p:stCondLst>
                                    <p:cond delay="0"/>
                                  </p:stCondLst>
                                  <p:childTnLst>
                                    <p:animMotion origin="layout" path="M 4.72222E-6 -4.07407E-6 L -0.00382 0.16829 " pathEditMode="relative" rAng="0" ptsTypes="AA">
                                      <p:cBhvr>
                                        <p:cTn id="73" dur="2000" fill="hold"/>
                                        <p:tgtEl>
                                          <p:spTgt spid="8204"/>
                                        </p:tgtEl>
                                        <p:attrNameLst>
                                          <p:attrName>ppt_x</p:attrName>
                                          <p:attrName>ppt_y</p:attrName>
                                        </p:attrNameLst>
                                      </p:cBhvr>
                                      <p:rCtr x="-191" y="8403"/>
                                    </p:animMotion>
                                  </p:childTnLst>
                                </p:cTn>
                              </p:par>
                            </p:childTnLst>
                          </p:cTn>
                        </p:par>
                        <p:par>
                          <p:cTn id="74" fill="hold" nodeType="afterGroup">
                            <p:stCondLst>
                              <p:cond delay="2000"/>
                            </p:stCondLst>
                            <p:childTnLst>
                              <p:par>
                                <p:cTn id="75" presetID="4" presetClass="exit" presetSubtype="16" fill="hold" grpId="2" nodeType="afterEffect">
                                  <p:stCondLst>
                                    <p:cond delay="0"/>
                                  </p:stCondLst>
                                  <p:childTnLst>
                                    <p:animEffect transition="out" filter="box(in)">
                                      <p:cBhvr>
                                        <p:cTn id="76" dur="500"/>
                                        <p:tgtEl>
                                          <p:spTgt spid="8204"/>
                                        </p:tgtEl>
                                      </p:cBhvr>
                                    </p:animEffect>
                                    <p:set>
                                      <p:cBhvr>
                                        <p:cTn id="77" dur="1" fill="hold">
                                          <p:stCondLst>
                                            <p:cond delay="499"/>
                                          </p:stCondLst>
                                        </p:cTn>
                                        <p:tgtEl>
                                          <p:spTgt spid="8204"/>
                                        </p:tgtEl>
                                        <p:attrNameLst>
                                          <p:attrName>style.visibility</p:attrName>
                                        </p:attrNameLst>
                                      </p:cBhvr>
                                      <p:to>
                                        <p:strVal val="hidden"/>
                                      </p:to>
                                    </p:set>
                                  </p:childTnLst>
                                </p:cTn>
                              </p:par>
                              <p:par>
                                <p:cTn id="78" presetID="8" presetClass="entr" presetSubtype="16" fill="hold" nodeType="withEffect">
                                  <p:stCondLst>
                                    <p:cond delay="0"/>
                                  </p:stCondLst>
                                  <p:childTnLst>
                                    <p:set>
                                      <p:cBhvr>
                                        <p:cTn id="79" dur="1" fill="hold">
                                          <p:stCondLst>
                                            <p:cond delay="0"/>
                                          </p:stCondLst>
                                        </p:cTn>
                                        <p:tgtEl>
                                          <p:spTgt spid="8213"/>
                                        </p:tgtEl>
                                        <p:attrNameLst>
                                          <p:attrName>style.visibility</p:attrName>
                                        </p:attrNameLst>
                                      </p:cBhvr>
                                      <p:to>
                                        <p:strVal val="visible"/>
                                      </p:to>
                                    </p:set>
                                    <p:animEffect transition="in" filter="diamond(in)">
                                      <p:cBhvr>
                                        <p:cTn id="80" dur="500"/>
                                        <p:tgtEl>
                                          <p:spTgt spid="8213"/>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9" presetClass="entr" presetSubtype="0" fill="hold" nodeType="clickEffect">
                                  <p:stCondLst>
                                    <p:cond delay="0"/>
                                  </p:stCondLst>
                                  <p:childTnLst>
                                    <p:set>
                                      <p:cBhvr>
                                        <p:cTn id="84" dur="1" fill="hold">
                                          <p:stCondLst>
                                            <p:cond delay="0"/>
                                          </p:stCondLst>
                                        </p:cTn>
                                        <p:tgtEl>
                                          <p:spTgt spid="3"/>
                                        </p:tgtEl>
                                        <p:attrNameLst>
                                          <p:attrName>style.visibility</p:attrName>
                                        </p:attrNameLst>
                                      </p:cBhvr>
                                      <p:to>
                                        <p:strVal val="visible"/>
                                      </p:to>
                                    </p:set>
                                    <p:anim calcmode="lin" valueType="num">
                                      <p:cBhvr>
                                        <p:cTn id="85" dur="1000" fill="hold"/>
                                        <p:tgtEl>
                                          <p:spTgt spid="3"/>
                                        </p:tgtEl>
                                        <p:attrNameLst>
                                          <p:attrName>ppt_x</p:attrName>
                                        </p:attrNameLst>
                                      </p:cBhvr>
                                      <p:tavLst>
                                        <p:tav tm="0">
                                          <p:val>
                                            <p:strVal val="#ppt_x-.2"/>
                                          </p:val>
                                        </p:tav>
                                        <p:tav tm="100000">
                                          <p:val>
                                            <p:strVal val="#ppt_x"/>
                                          </p:val>
                                        </p:tav>
                                      </p:tavLst>
                                    </p:anim>
                                    <p:anim calcmode="lin" valueType="num">
                                      <p:cBhvr>
                                        <p:cTn id="86"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87" dur="1000"/>
                                        <p:tgtEl>
                                          <p:spTgt spid="3"/>
                                        </p:tgtEl>
                                      </p:cBhvr>
                                    </p:animEffect>
                                  </p:childTnLst>
                                </p:cTn>
                              </p:par>
                              <p:par>
                                <p:cTn id="88" presetID="42" presetClass="path" presetSubtype="0" accel="50000" decel="50000" fill="hold" grpId="1" nodeType="withEffect">
                                  <p:stCondLst>
                                    <p:cond delay="1000"/>
                                  </p:stCondLst>
                                  <p:childTnLst>
                                    <p:animMotion origin="layout" path="M 0.00018 7.40741E-7 L 0.00035 0.08403 " pathEditMode="relative" rAng="0" ptsTypes="AA">
                                      <p:cBhvr>
                                        <p:cTn id="89" dur="2000" fill="hold"/>
                                        <p:tgtEl>
                                          <p:spTgt spid="8208"/>
                                        </p:tgtEl>
                                        <p:attrNameLst>
                                          <p:attrName>ppt_x</p:attrName>
                                          <p:attrName>ppt_y</p:attrName>
                                        </p:attrNameLst>
                                      </p:cBhvr>
                                      <p:rCtr x="0" y="4190"/>
                                    </p:animMotion>
                                  </p:childTnLst>
                                </p:cTn>
                              </p:par>
                              <p:par>
                                <p:cTn id="90" presetID="29" presetClass="entr" presetSubtype="0" fill="hold" nodeType="withEffect">
                                  <p:stCondLst>
                                    <p:cond delay="1000"/>
                                  </p:stCondLst>
                                  <p:childTnLst>
                                    <p:set>
                                      <p:cBhvr>
                                        <p:cTn id="91" dur="1" fill="hold">
                                          <p:stCondLst>
                                            <p:cond delay="0"/>
                                          </p:stCondLst>
                                        </p:cTn>
                                        <p:tgtEl>
                                          <p:spTgt spid="4"/>
                                        </p:tgtEl>
                                        <p:attrNameLst>
                                          <p:attrName>style.visibility</p:attrName>
                                        </p:attrNameLst>
                                      </p:cBhvr>
                                      <p:to>
                                        <p:strVal val="visible"/>
                                      </p:to>
                                    </p:set>
                                    <p:anim calcmode="lin" valueType="num">
                                      <p:cBhvr>
                                        <p:cTn id="92" dur="1000" fill="hold"/>
                                        <p:tgtEl>
                                          <p:spTgt spid="4"/>
                                        </p:tgtEl>
                                        <p:attrNameLst>
                                          <p:attrName>ppt_x</p:attrName>
                                        </p:attrNameLst>
                                      </p:cBhvr>
                                      <p:tavLst>
                                        <p:tav tm="0">
                                          <p:val>
                                            <p:strVal val="#ppt_x-.2"/>
                                          </p:val>
                                        </p:tav>
                                        <p:tav tm="100000">
                                          <p:val>
                                            <p:strVal val="#ppt_x"/>
                                          </p:val>
                                        </p:tav>
                                      </p:tavLst>
                                    </p:anim>
                                    <p:anim calcmode="lin" valueType="num">
                                      <p:cBhvr>
                                        <p:cTn id="9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4" dur="1000"/>
                                        <p:tgtEl>
                                          <p:spTgt spid="4"/>
                                        </p:tgtEl>
                                      </p:cBhvr>
                                    </p:animEffect>
                                  </p:childTnLst>
                                </p:cTn>
                              </p:par>
                            </p:childTnLst>
                          </p:cTn>
                        </p:par>
                        <p:par>
                          <p:cTn id="95" fill="hold" nodeType="afterGroup">
                            <p:stCondLst>
                              <p:cond delay="3000"/>
                            </p:stCondLst>
                            <p:childTnLst>
                              <p:par>
                                <p:cTn id="96" presetID="49" presetClass="path" presetSubtype="0" accel="50000" decel="50000" fill="hold" grpId="0" nodeType="afterEffect">
                                  <p:stCondLst>
                                    <p:cond delay="1000"/>
                                  </p:stCondLst>
                                  <p:childTnLst>
                                    <p:animMotion origin="layout" path="M -0.00381 0.00023 L -0.08645 0.16829 " pathEditMode="relative" rAng="0" ptsTypes="AA">
                                      <p:cBhvr>
                                        <p:cTn id="97" dur="2000" fill="hold"/>
                                        <p:tgtEl>
                                          <p:spTgt spid="8213"/>
                                        </p:tgtEl>
                                        <p:attrNameLst>
                                          <p:attrName>ppt_x</p:attrName>
                                          <p:attrName>ppt_y</p:attrName>
                                        </p:attrNameLst>
                                      </p:cBhvr>
                                      <p:rCtr x="-4132" y="8403"/>
                                    </p:animMotion>
                                  </p:childTnLst>
                                </p:cTn>
                              </p:par>
                            </p:childTnLst>
                          </p:cTn>
                        </p:par>
                        <p:par>
                          <p:cTn id="98" fill="hold" nodeType="afterGroup">
                            <p:stCondLst>
                              <p:cond delay="6000"/>
                            </p:stCondLst>
                            <p:childTnLst>
                              <p:par>
                                <p:cTn id="99" presetID="3" presetClass="exit" presetSubtype="10" fill="hold" grpId="1" nodeType="afterEffect">
                                  <p:stCondLst>
                                    <p:cond delay="0"/>
                                  </p:stCondLst>
                                  <p:childTnLst>
                                    <p:animEffect transition="out" filter="blinds(horizontal)">
                                      <p:cBhvr>
                                        <p:cTn id="100" dur="500"/>
                                        <p:tgtEl>
                                          <p:spTgt spid="8213"/>
                                        </p:tgtEl>
                                      </p:cBhvr>
                                    </p:animEffect>
                                    <p:set>
                                      <p:cBhvr>
                                        <p:cTn id="101" dur="1" fill="hold">
                                          <p:stCondLst>
                                            <p:cond delay="499"/>
                                          </p:stCondLst>
                                        </p:cTn>
                                        <p:tgtEl>
                                          <p:spTgt spid="8213"/>
                                        </p:tgtEl>
                                        <p:attrNameLst>
                                          <p:attrName>style.visibility</p:attrName>
                                        </p:attrNameLst>
                                      </p:cBhvr>
                                      <p:to>
                                        <p:strVal val="hidden"/>
                                      </p:to>
                                    </p:set>
                                  </p:childTnLst>
                                </p:cTn>
                              </p:par>
                              <p:par>
                                <p:cTn id="102" presetID="4" presetClass="entr" presetSubtype="16" fill="hold" grpId="0" nodeType="withEffect">
                                  <p:stCondLst>
                                    <p:cond delay="0"/>
                                  </p:stCondLst>
                                  <p:childTnLst>
                                    <p:set>
                                      <p:cBhvr>
                                        <p:cTn id="103" dur="1" fill="hold">
                                          <p:stCondLst>
                                            <p:cond delay="0"/>
                                          </p:stCondLst>
                                        </p:cTn>
                                        <p:tgtEl>
                                          <p:spTgt spid="8228"/>
                                        </p:tgtEl>
                                        <p:attrNameLst>
                                          <p:attrName>style.visibility</p:attrName>
                                        </p:attrNameLst>
                                      </p:cBhvr>
                                      <p:to>
                                        <p:strVal val="visible"/>
                                      </p:to>
                                    </p:set>
                                    <p:animEffect transition="in" filter="box(in)">
                                      <p:cBhvr>
                                        <p:cTn id="104" dur="500"/>
                                        <p:tgtEl>
                                          <p:spTgt spid="8228"/>
                                        </p:tgtEl>
                                      </p:cBhvr>
                                    </p:animEffect>
                                  </p:childTnLst>
                                </p:cTn>
                              </p:par>
                              <p:par>
                                <p:cTn id="105" presetID="8" presetClass="entr" presetSubtype="16" fill="hold" nodeType="withEffect">
                                  <p:stCondLst>
                                    <p:cond delay="0"/>
                                  </p:stCondLst>
                                  <p:childTnLst>
                                    <p:set>
                                      <p:cBhvr>
                                        <p:cTn id="106" dur="1" fill="hold">
                                          <p:stCondLst>
                                            <p:cond delay="0"/>
                                          </p:stCondLst>
                                        </p:cTn>
                                        <p:tgtEl>
                                          <p:spTgt spid="2"/>
                                        </p:tgtEl>
                                        <p:attrNameLst>
                                          <p:attrName>style.visibility</p:attrName>
                                        </p:attrNameLst>
                                      </p:cBhvr>
                                      <p:to>
                                        <p:strVal val="visible"/>
                                      </p:to>
                                    </p:set>
                                    <p:animEffect transition="in" filter="diamond(in)">
                                      <p:cBhvr>
                                        <p:cTn id="107" dur="500"/>
                                        <p:tgtEl>
                                          <p:spTgt spid="2"/>
                                        </p:tgtEl>
                                      </p:cBhvr>
                                    </p:animEffect>
                                  </p:childTnLst>
                                </p:cTn>
                              </p:par>
                            </p:childTnLst>
                          </p:cTn>
                        </p:par>
                        <p:par>
                          <p:cTn id="108" fill="hold" nodeType="afterGroup">
                            <p:stCondLst>
                              <p:cond delay="6500"/>
                            </p:stCondLst>
                            <p:childTnLst>
                              <p:par>
                                <p:cTn id="109" presetID="3" presetClass="exit" presetSubtype="10" fill="hold" grpId="2" nodeType="afterEffect">
                                  <p:stCondLst>
                                    <p:cond delay="0"/>
                                  </p:stCondLst>
                                  <p:childTnLst>
                                    <p:animEffect transition="out" filter="blinds(horizontal)">
                                      <p:cBhvr>
                                        <p:cTn id="110" dur="2000"/>
                                        <p:tgtEl>
                                          <p:spTgt spid="8208"/>
                                        </p:tgtEl>
                                      </p:cBhvr>
                                    </p:animEffect>
                                    <p:set>
                                      <p:cBhvr>
                                        <p:cTn id="111" dur="1" fill="hold">
                                          <p:stCondLst>
                                            <p:cond delay="1999"/>
                                          </p:stCondLst>
                                        </p:cTn>
                                        <p:tgtEl>
                                          <p:spTgt spid="8208"/>
                                        </p:tgtEl>
                                        <p:attrNameLst>
                                          <p:attrName>style.visibility</p:attrName>
                                        </p:attrNameLst>
                                      </p:cBhvr>
                                      <p:to>
                                        <p:strVal val="hidden"/>
                                      </p:to>
                                    </p:set>
                                  </p:childTnLst>
                                </p:cTn>
                              </p:par>
                              <p:par>
                                <p:cTn id="112" presetID="8" presetClass="entr" presetSubtype="16" fill="hold" grpId="1" nodeType="withEffect">
                                  <p:stCondLst>
                                    <p:cond delay="0"/>
                                  </p:stCondLst>
                                  <p:childTnLst>
                                    <p:set>
                                      <p:cBhvr>
                                        <p:cTn id="113" dur="1" fill="hold">
                                          <p:stCondLst>
                                            <p:cond delay="0"/>
                                          </p:stCondLst>
                                        </p:cTn>
                                        <p:tgtEl>
                                          <p:spTgt spid="8228"/>
                                        </p:tgtEl>
                                        <p:attrNameLst>
                                          <p:attrName>style.visibility</p:attrName>
                                        </p:attrNameLst>
                                      </p:cBhvr>
                                      <p:to>
                                        <p:strVal val="visible"/>
                                      </p:to>
                                    </p:set>
                                    <p:animEffect transition="in" filter="diamond(in)">
                                      <p:cBhvr>
                                        <p:cTn id="114" dur="500"/>
                                        <p:tgtEl>
                                          <p:spTgt spid="8228"/>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49" presetClass="path" presetSubtype="0" accel="50000" decel="50000" fill="hold" grpId="2" nodeType="clickEffect">
                                  <p:stCondLst>
                                    <p:cond delay="0"/>
                                  </p:stCondLst>
                                  <p:childTnLst>
                                    <p:animMotion origin="layout" path="M 0.00035 0.00208 L 0.23681 0.07755 " pathEditMode="relative" rAng="0" ptsTypes="AA">
                                      <p:cBhvr>
                                        <p:cTn id="118" dur="2000" fill="hold"/>
                                        <p:tgtEl>
                                          <p:spTgt spid="8228"/>
                                        </p:tgtEl>
                                        <p:attrNameLst>
                                          <p:attrName>ppt_x</p:attrName>
                                          <p:attrName>ppt_y</p:attrName>
                                        </p:attrNameLst>
                                      </p:cBhvr>
                                      <p:rCtr x="11823" y="3773"/>
                                    </p:animMotion>
                                  </p:childTnLst>
                                </p:cTn>
                              </p:par>
                              <p:par>
                                <p:cTn id="119" presetID="49" presetClass="path" presetSubtype="0" accel="50000" decel="50000" fill="hold" nodeType="withEffect">
                                  <p:stCondLst>
                                    <p:cond delay="0"/>
                                  </p:stCondLst>
                                  <p:childTnLst>
                                    <p:animMotion origin="layout" path="M 0.00729 -0.0162 L -0.16996 0.04653 " pathEditMode="relative" rAng="0" ptsTypes="AA">
                                      <p:cBhvr>
                                        <p:cTn id="120" dur="2000" fill="hold"/>
                                        <p:tgtEl>
                                          <p:spTgt spid="2"/>
                                        </p:tgtEl>
                                        <p:attrNameLst>
                                          <p:attrName>ppt_x</p:attrName>
                                          <p:attrName>ppt_y</p:attrName>
                                        </p:attrNameLst>
                                      </p:cBhvr>
                                      <p:rCtr x="-8872" y="3125"/>
                                    </p:animMotion>
                                  </p:childTnLst>
                                </p:cTn>
                              </p:par>
                            </p:childTnLst>
                          </p:cTn>
                        </p:par>
                        <p:par>
                          <p:cTn id="121" fill="hold" nodeType="afterGroup">
                            <p:stCondLst>
                              <p:cond delay="2000"/>
                            </p:stCondLst>
                            <p:childTnLst>
                              <p:par>
                                <p:cTn id="122" presetID="3" presetClass="exit" presetSubtype="10" fill="hold" grpId="3" nodeType="afterEffect">
                                  <p:stCondLst>
                                    <p:cond delay="0"/>
                                  </p:stCondLst>
                                  <p:childTnLst>
                                    <p:animEffect transition="out" filter="blinds(horizontal)">
                                      <p:cBhvr>
                                        <p:cTn id="123" dur="500"/>
                                        <p:tgtEl>
                                          <p:spTgt spid="8228"/>
                                        </p:tgtEl>
                                      </p:cBhvr>
                                    </p:animEffect>
                                    <p:set>
                                      <p:cBhvr>
                                        <p:cTn id="124" dur="1" fill="hold">
                                          <p:stCondLst>
                                            <p:cond delay="499"/>
                                          </p:stCondLst>
                                        </p:cTn>
                                        <p:tgtEl>
                                          <p:spTgt spid="8228"/>
                                        </p:tgtEl>
                                        <p:attrNameLst>
                                          <p:attrName>style.visibility</p:attrName>
                                        </p:attrNameLst>
                                      </p:cBhvr>
                                      <p:to>
                                        <p:strVal val="hidden"/>
                                      </p:to>
                                    </p:set>
                                  </p:childTnLst>
                                </p:cTn>
                              </p:par>
                              <p:par>
                                <p:cTn id="125" presetID="3" presetClass="exit" presetSubtype="10" fill="hold" nodeType="withEffect">
                                  <p:stCondLst>
                                    <p:cond delay="0"/>
                                  </p:stCondLst>
                                  <p:childTnLst>
                                    <p:animEffect transition="out" filter="blinds(horizontal)">
                                      <p:cBhvr>
                                        <p:cTn id="126" dur="500"/>
                                        <p:tgtEl>
                                          <p:spTgt spid="2"/>
                                        </p:tgtEl>
                                      </p:cBhvr>
                                    </p:animEffect>
                                    <p:set>
                                      <p:cBhvr>
                                        <p:cTn id="127" dur="1" fill="hold">
                                          <p:stCondLst>
                                            <p:cond delay="499"/>
                                          </p:stCondLst>
                                        </p:cTn>
                                        <p:tgtEl>
                                          <p:spTgt spid="2"/>
                                        </p:tgtEl>
                                        <p:attrNameLst>
                                          <p:attrName>style.visibility</p:attrName>
                                        </p:attrNameLst>
                                      </p:cBhvr>
                                      <p:to>
                                        <p:strVal val="hidden"/>
                                      </p:to>
                                    </p:set>
                                  </p:childTnLst>
                                </p:cTn>
                              </p:par>
                              <p:par>
                                <p:cTn id="128" presetID="8" presetClass="entr" presetSubtype="16" fill="hold" nodeType="withEffect">
                                  <p:stCondLst>
                                    <p:cond delay="0"/>
                                  </p:stCondLst>
                                  <p:childTnLst>
                                    <p:set>
                                      <p:cBhvr>
                                        <p:cTn id="129" dur="1" fill="hold">
                                          <p:stCondLst>
                                            <p:cond delay="0"/>
                                          </p:stCondLst>
                                        </p:cTn>
                                        <p:tgtEl>
                                          <p:spTgt spid="5"/>
                                        </p:tgtEl>
                                        <p:attrNameLst>
                                          <p:attrName>style.visibility</p:attrName>
                                        </p:attrNameLst>
                                      </p:cBhvr>
                                      <p:to>
                                        <p:strVal val="visible"/>
                                      </p:to>
                                    </p:set>
                                    <p:animEffect transition="in" filter="diamond(in)">
                                      <p:cBhvr>
                                        <p:cTn id="130" dur="500"/>
                                        <p:tgtEl>
                                          <p:spTgt spid="5"/>
                                        </p:tgtEl>
                                      </p:cBhvr>
                                    </p:animEffect>
                                  </p:childTnLst>
                                </p:cTn>
                              </p:par>
                              <p:par>
                                <p:cTn id="131" presetID="29" presetClass="entr" presetSubtype="0" fill="hold" nodeType="withEffect">
                                  <p:stCondLst>
                                    <p:cond delay="0"/>
                                  </p:stCondLst>
                                  <p:childTnLst>
                                    <p:set>
                                      <p:cBhvr>
                                        <p:cTn id="132" dur="1" fill="hold">
                                          <p:stCondLst>
                                            <p:cond delay="0"/>
                                          </p:stCondLst>
                                        </p:cTn>
                                        <p:tgtEl>
                                          <p:spTgt spid="6"/>
                                        </p:tgtEl>
                                        <p:attrNameLst>
                                          <p:attrName>style.visibility</p:attrName>
                                        </p:attrNameLst>
                                      </p:cBhvr>
                                      <p:to>
                                        <p:strVal val="visible"/>
                                      </p:to>
                                    </p:set>
                                    <p:anim calcmode="lin" valueType="num">
                                      <p:cBhvr>
                                        <p:cTn id="133" dur="2000" fill="hold"/>
                                        <p:tgtEl>
                                          <p:spTgt spid="6"/>
                                        </p:tgtEl>
                                        <p:attrNameLst>
                                          <p:attrName>ppt_x</p:attrName>
                                        </p:attrNameLst>
                                      </p:cBhvr>
                                      <p:tavLst>
                                        <p:tav tm="0">
                                          <p:val>
                                            <p:strVal val="#ppt_x-.2"/>
                                          </p:val>
                                        </p:tav>
                                        <p:tav tm="100000">
                                          <p:val>
                                            <p:strVal val="#ppt_x"/>
                                          </p:val>
                                        </p:tav>
                                      </p:tavLst>
                                    </p:anim>
                                    <p:anim calcmode="lin" valueType="num">
                                      <p:cBhvr>
                                        <p:cTn id="134"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35" dur="2000"/>
                                        <p:tgtEl>
                                          <p:spTgt spid="6"/>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4" presetClass="entr" presetSubtype="16" fill="hold" grpId="0" nodeType="clickEffect">
                                  <p:stCondLst>
                                    <p:cond delay="0"/>
                                  </p:stCondLst>
                                  <p:childTnLst>
                                    <p:set>
                                      <p:cBhvr>
                                        <p:cTn id="139" dur="1" fill="hold">
                                          <p:stCondLst>
                                            <p:cond delay="0"/>
                                          </p:stCondLst>
                                        </p:cTn>
                                        <p:tgtEl>
                                          <p:spTgt spid="8234"/>
                                        </p:tgtEl>
                                        <p:attrNameLst>
                                          <p:attrName>style.visibility</p:attrName>
                                        </p:attrNameLst>
                                      </p:cBhvr>
                                      <p:to>
                                        <p:strVal val="visible"/>
                                      </p:to>
                                    </p:set>
                                    <p:animEffect transition="in" filter="box(in)">
                                      <p:cBhvr>
                                        <p:cTn id="140" dur="500"/>
                                        <p:tgtEl>
                                          <p:spTgt spid="8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P spid="8197" grpId="0" animBg="1"/>
      <p:bldP spid="8198" grpId="0"/>
      <p:bldP spid="8199" grpId="0"/>
      <p:bldP spid="8201" grpId="0" animBg="1"/>
      <p:bldP spid="8201" grpId="1" animBg="1"/>
      <p:bldP spid="8201" grpId="2" animBg="1"/>
      <p:bldP spid="8202" grpId="0"/>
      <p:bldP spid="8203" grpId="0" animBg="1"/>
      <p:bldP spid="8204" grpId="0" animBg="1"/>
      <p:bldP spid="8204" grpId="1" animBg="1"/>
      <p:bldP spid="8204" grpId="2" animBg="1"/>
      <p:bldP spid="8205" grpId="0"/>
      <p:bldP spid="8206" grpId="0" animBg="1"/>
      <p:bldP spid="8207" grpId="0" animBg="1"/>
      <p:bldP spid="8208" grpId="0" animBg="1"/>
      <p:bldP spid="8208" grpId="1" animBg="1"/>
      <p:bldP spid="8208" grpId="2" animBg="1"/>
      <p:bldP spid="8209" grpId="0" animBg="1"/>
      <p:bldP spid="8213" grpId="0" animBg="1"/>
      <p:bldP spid="8213" grpId="1" animBg="1"/>
      <p:bldP spid="8228" grpId="0" animBg="1"/>
      <p:bldP spid="8228" grpId="1" animBg="1"/>
      <p:bldP spid="8228" grpId="2" animBg="1"/>
      <p:bldP spid="8228" grpId="3" animBg="1"/>
      <p:bldP spid="82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514600" y="304800"/>
            <a:ext cx="6400800" cy="495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Tx/>
              <a:buChar char="-"/>
              <a:defRPr/>
            </a:pPr>
            <a:r>
              <a:rPr lang="en-US" sz="2800">
                <a:solidFill>
                  <a:srgbClr val="002060"/>
                </a:solidFill>
                <a:latin typeface="Times New Roman" pitchFamily="18" charset="0"/>
                <a:cs typeface="Times New Roman" pitchFamily="18" charset="0"/>
              </a:rPr>
              <a:t>Tạo ADN tái tổ hợp:</a:t>
            </a:r>
          </a:p>
          <a:p>
            <a:pPr>
              <a:defRPr/>
            </a:pPr>
            <a:r>
              <a:rPr lang="en-US" sz="2800">
                <a:solidFill>
                  <a:srgbClr val="002060"/>
                </a:solidFill>
                <a:latin typeface="Times New Roman" pitchFamily="18" charset="0"/>
                <a:cs typeface="Times New Roman" pitchFamily="18" charset="0"/>
              </a:rPr>
              <a:t> + Tách chiết thể truyền và gen cần chuyển ra khỏi tế bào.</a:t>
            </a:r>
          </a:p>
          <a:p>
            <a:pPr>
              <a:defRPr/>
            </a:pPr>
            <a:r>
              <a:rPr lang="en-US" sz="2800">
                <a:solidFill>
                  <a:srgbClr val="002060"/>
                </a:solidFill>
                <a:latin typeface="Times New Roman" pitchFamily="18" charset="0"/>
                <a:cs typeface="Times New Roman" pitchFamily="18" charset="0"/>
              </a:rPr>
              <a:t> + </a:t>
            </a:r>
            <a:r>
              <a:rPr lang="nl-NL" sz="2800">
                <a:solidFill>
                  <a:srgbClr val="002060"/>
                </a:solidFill>
                <a:latin typeface="Times New Roman" pitchFamily="18" charset="0"/>
                <a:cs typeface="Times New Roman" pitchFamily="18" charset="0"/>
              </a:rPr>
              <a:t>Dùng restrictaza để cắt ADN và plasmid tại những điểm xác định, tạo đầu dính.</a:t>
            </a:r>
            <a:r>
              <a:rPr lang="en-US" sz="2800">
                <a:solidFill>
                  <a:srgbClr val="002060"/>
                </a:solidFill>
                <a:latin typeface="Times New Roman" pitchFamily="18" charset="0"/>
                <a:cs typeface="Times New Roman" pitchFamily="18" charset="0"/>
              </a:rPr>
              <a:t>.</a:t>
            </a:r>
          </a:p>
          <a:p>
            <a:pPr>
              <a:defRPr/>
            </a:pPr>
            <a:r>
              <a:rPr lang="en-US" sz="2800">
                <a:solidFill>
                  <a:srgbClr val="002060"/>
                </a:solidFill>
                <a:latin typeface="Times New Roman" pitchFamily="18" charset="0"/>
                <a:cs typeface="Times New Roman" pitchFamily="18" charset="0"/>
              </a:rPr>
              <a:t> + Dùng enzim ligaza để gắn </a:t>
            </a:r>
            <a:r>
              <a:rPr lang="nl-NL" sz="2800">
                <a:solidFill>
                  <a:srgbClr val="002060"/>
                </a:solidFill>
                <a:latin typeface="Times New Roman" pitchFamily="18" charset="0"/>
                <a:cs typeface="Times New Roman" pitchFamily="18" charset="0"/>
              </a:rPr>
              <a:t>ADN và plasmid lại thành ADN tái tổ hợp.</a:t>
            </a:r>
            <a:endParaRPr lang="en-US" sz="2800">
              <a:solidFill>
                <a:srgbClr val="002060"/>
              </a:solidFill>
              <a:latin typeface="Times New Roman" pitchFamily="18" charset="0"/>
              <a:cs typeface="Times New Roman" pitchFamily="18" charset="0"/>
            </a:endParaRPr>
          </a:p>
        </p:txBody>
      </p:sp>
      <p:pic>
        <p:nvPicPr>
          <p:cNvPr id="16387" name="Picture 4" descr="Kết quả hình ảnh cho hình viết bà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
            <a:ext cx="2479675"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800" y="174625"/>
            <a:ext cx="8504238" cy="587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a:solidFill>
                  <a:srgbClr val="FF0000"/>
                </a:solidFill>
                <a:latin typeface="Times New Roman" pitchFamily="18" charset="0"/>
                <a:cs typeface="Times New Roman" pitchFamily="18" charset="0"/>
              </a:rPr>
              <a:t>ĐƯA ADN TÁI TỔ HỢP VÀO TẾ BÀO NHẬN</a:t>
            </a:r>
          </a:p>
        </p:txBody>
      </p:sp>
      <p:pic>
        <p:nvPicPr>
          <p:cNvPr id="17411" name="Picture 2" descr="Kết quả hình ảnh cho hình thảo luận nhó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762000"/>
            <a:ext cx="24098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4"/>
          <p:cNvSpPr txBox="1">
            <a:spLocks noChangeArrowheads="1"/>
          </p:cNvSpPr>
          <p:nvPr/>
        </p:nvSpPr>
        <p:spPr bwMode="auto">
          <a:xfrm>
            <a:off x="2971800" y="1066800"/>
            <a:ext cx="533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n-US" sz="2800">
                <a:latin typeface="Times New Roman" panose="02020603050405020304" pitchFamily="18" charset="0"/>
                <a:cs typeface="Times New Roman" panose="02020603050405020304" pitchFamily="18" charset="0"/>
              </a:rPr>
              <a:t>Làm thế nào để đưa ADN tái tổ hợp vào tế bào nhận một cách hiệu quả nhất?</a:t>
            </a:r>
          </a:p>
        </p:txBody>
      </p:sp>
      <p:sp>
        <p:nvSpPr>
          <p:cNvPr id="6" name="Rounded Rectangle 5"/>
          <p:cNvSpPr/>
          <p:nvPr/>
        </p:nvSpPr>
        <p:spPr>
          <a:xfrm>
            <a:off x="1828800" y="3657600"/>
            <a:ext cx="67056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a:solidFill>
                  <a:srgbClr val="002060"/>
                </a:solidFill>
                <a:latin typeface="Times New Roman" pitchFamily="18" charset="0"/>
                <a:cs typeface="Times New Roman" pitchFamily="18" charset="0"/>
              </a:rPr>
              <a:t>Dùng dung dịch CaCl</a:t>
            </a:r>
            <a:r>
              <a:rPr lang="en-US" sz="2800" baseline="-25000">
                <a:solidFill>
                  <a:srgbClr val="002060"/>
                </a:solidFill>
                <a:latin typeface="Times New Roman" pitchFamily="18" charset="0"/>
                <a:cs typeface="Times New Roman" pitchFamily="18" charset="0"/>
              </a:rPr>
              <a:t>2</a:t>
            </a:r>
            <a:r>
              <a:rPr lang="en-US" sz="2800">
                <a:solidFill>
                  <a:srgbClr val="002060"/>
                </a:solidFill>
                <a:latin typeface="Times New Roman" pitchFamily="18" charset="0"/>
                <a:cs typeface="Times New Roman" pitchFamily="18" charset="0"/>
              </a:rPr>
              <a:t> hoặc xung điện làm giãn màng sinh chất của tế bào nhận.</a:t>
            </a:r>
          </a:p>
        </p:txBody>
      </p:sp>
      <p:pic>
        <p:nvPicPr>
          <p:cNvPr id="19462" name="Picture 4" descr="Kết quả hình ảnh cho hình viết bà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00400"/>
            <a:ext cx="19462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19462"/>
                                        </p:tgtEl>
                                        <p:attrNameLst>
                                          <p:attrName>style.visibility</p:attrName>
                                        </p:attrNameLst>
                                      </p:cBhvr>
                                      <p:to>
                                        <p:strVal val="visible"/>
                                      </p:to>
                                    </p:set>
                                    <p:animEffect transition="in" filter="fade">
                                      <p:cBhvr>
                                        <p:cTn id="13"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5867400" y="5486400"/>
            <a:ext cx="1905000" cy="762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ctr" eaLnBrk="1" hangingPunct="1"/>
            <a:r>
              <a:rPr lang="en-US" sz="2400">
                <a:latin typeface="Times New Roman" panose="02020603050405020304" pitchFamily="18" charset="0"/>
                <a:cs typeface="Times New Roman" panose="02020603050405020304" pitchFamily="18" charset="0"/>
              </a:rPr>
              <a:t>ADN của </a:t>
            </a:r>
          </a:p>
          <a:p>
            <a:pPr algn="ctr" eaLnBrk="1" hangingPunct="1"/>
            <a:r>
              <a:rPr lang="en-US" sz="2400">
                <a:latin typeface="Times New Roman" panose="02020603050405020304" pitchFamily="18" charset="0"/>
                <a:cs typeface="Times New Roman" panose="02020603050405020304" pitchFamily="18" charset="0"/>
              </a:rPr>
              <a:t>tế bào nhận</a:t>
            </a:r>
          </a:p>
        </p:txBody>
      </p:sp>
      <p:sp>
        <p:nvSpPr>
          <p:cNvPr id="108547" name="Line 3"/>
          <p:cNvSpPr>
            <a:spLocks noChangeShapeType="1"/>
          </p:cNvSpPr>
          <p:nvPr/>
        </p:nvSpPr>
        <p:spPr bwMode="auto">
          <a:xfrm flipH="1">
            <a:off x="4267200" y="4953000"/>
            <a:ext cx="0" cy="45720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49" name="Line 5"/>
          <p:cNvSpPr>
            <a:spLocks noChangeShapeType="1"/>
          </p:cNvSpPr>
          <p:nvPr/>
        </p:nvSpPr>
        <p:spPr bwMode="auto">
          <a:xfrm>
            <a:off x="6248400" y="4724400"/>
            <a:ext cx="0" cy="68580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50" name="Rectangle 6"/>
          <p:cNvSpPr>
            <a:spLocks noChangeArrowheads="1"/>
          </p:cNvSpPr>
          <p:nvPr/>
        </p:nvSpPr>
        <p:spPr bwMode="auto">
          <a:xfrm>
            <a:off x="6248400" y="1143000"/>
            <a:ext cx="2133600" cy="762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auto">
              <a:spcBef>
                <a:spcPts val="0"/>
              </a:spcBef>
              <a:spcAft>
                <a:spcPts val="0"/>
              </a:spcAft>
              <a:defRPr/>
            </a:pPr>
            <a:r>
              <a:rPr lang="en-US" sz="2400" dirty="0">
                <a:effectLst>
                  <a:outerShdw blurRad="38100" dist="38100" dir="2700000" algn="tl">
                    <a:srgbClr val="C0C0C0"/>
                  </a:outerShdw>
                </a:effectLst>
                <a:latin typeface="Times New Roman" pitchFamily="18" charset="0"/>
                <a:cs typeface="Times New Roman" pitchFamily="18" charset="0"/>
              </a:rPr>
              <a:t>AND </a:t>
            </a:r>
            <a:r>
              <a:rPr lang="en-US" sz="2400" dirty="0" err="1">
                <a:effectLst>
                  <a:outerShdw blurRad="38100" dist="38100" dir="2700000" algn="tl">
                    <a:srgbClr val="C0C0C0"/>
                  </a:outerShdw>
                </a:effectLst>
                <a:latin typeface="Times New Roman" pitchFamily="18" charset="0"/>
                <a:cs typeface="Times New Roman" pitchFamily="18" charset="0"/>
              </a:rPr>
              <a:t>tái</a:t>
            </a:r>
            <a:r>
              <a:rPr lang="en-US" sz="2400" dirty="0">
                <a:effectLst>
                  <a:outerShdw blurRad="38100" dist="38100" dir="2700000" algn="tl">
                    <a:srgbClr val="C0C0C0"/>
                  </a:outerShdw>
                </a:effectLst>
                <a:latin typeface="Times New Roman" pitchFamily="18" charset="0"/>
                <a:cs typeface="Times New Roman" pitchFamily="18" charset="0"/>
              </a:rPr>
              <a:t> </a:t>
            </a:r>
            <a:r>
              <a:rPr lang="en-US" sz="2400" dirty="0" err="1">
                <a:effectLst>
                  <a:outerShdw blurRad="38100" dist="38100" dir="2700000" algn="tl">
                    <a:srgbClr val="C0C0C0"/>
                  </a:outerShdw>
                </a:effectLst>
                <a:latin typeface="Times New Roman" pitchFamily="18" charset="0"/>
                <a:cs typeface="Times New Roman" pitchFamily="18" charset="0"/>
              </a:rPr>
              <a:t>tổ</a:t>
            </a:r>
            <a:r>
              <a:rPr lang="en-US" sz="2400" dirty="0">
                <a:effectLst>
                  <a:outerShdw blurRad="38100" dist="38100" dir="2700000" algn="tl">
                    <a:srgbClr val="C0C0C0"/>
                  </a:outerShdw>
                </a:effectLst>
                <a:latin typeface="Times New Roman" pitchFamily="18" charset="0"/>
                <a:cs typeface="Times New Roman" pitchFamily="18" charset="0"/>
              </a:rPr>
              <a:t> </a:t>
            </a:r>
            <a:r>
              <a:rPr lang="en-US" sz="2400" dirty="0" err="1">
                <a:effectLst>
                  <a:outerShdw blurRad="38100" dist="38100" dir="2700000" algn="tl">
                    <a:srgbClr val="C0C0C0"/>
                  </a:outerShdw>
                </a:effectLst>
                <a:latin typeface="Times New Roman" pitchFamily="18" charset="0"/>
                <a:cs typeface="Times New Roman" pitchFamily="18" charset="0"/>
              </a:rPr>
              <a:t>hợp</a:t>
            </a:r>
            <a:endParaRPr lang="en-US" sz="2400" dirty="0">
              <a:effectLst>
                <a:outerShdw blurRad="38100" dist="38100" dir="2700000" algn="tl">
                  <a:srgbClr val="C0C0C0"/>
                </a:outerShdw>
              </a:effectLst>
              <a:latin typeface="Times New Roman" pitchFamily="18" charset="0"/>
              <a:cs typeface="Times New Roman" pitchFamily="18" charset="0"/>
            </a:endParaRPr>
          </a:p>
        </p:txBody>
      </p:sp>
      <p:grpSp>
        <p:nvGrpSpPr>
          <p:cNvPr id="108551" name="Group 7"/>
          <p:cNvGrpSpPr>
            <a:grpSpLocks/>
          </p:cNvGrpSpPr>
          <p:nvPr/>
        </p:nvGrpSpPr>
        <p:grpSpPr bwMode="auto">
          <a:xfrm>
            <a:off x="6858000" y="2286000"/>
            <a:ext cx="838200" cy="803275"/>
            <a:chOff x="2184" y="2850"/>
            <a:chExt cx="883" cy="847"/>
          </a:xfrm>
        </p:grpSpPr>
        <p:grpSp>
          <p:nvGrpSpPr>
            <p:cNvPr id="18454" name="Group 8"/>
            <p:cNvGrpSpPr>
              <a:grpSpLocks/>
            </p:cNvGrpSpPr>
            <p:nvPr/>
          </p:nvGrpSpPr>
          <p:grpSpPr bwMode="auto">
            <a:xfrm>
              <a:off x="2286" y="2964"/>
              <a:ext cx="684" cy="646"/>
              <a:chOff x="2286" y="2964"/>
              <a:chExt cx="684" cy="646"/>
            </a:xfrm>
          </p:grpSpPr>
          <p:grpSp>
            <p:nvGrpSpPr>
              <p:cNvPr id="18469" name="Group 9"/>
              <p:cNvGrpSpPr>
                <a:grpSpLocks/>
              </p:cNvGrpSpPr>
              <p:nvPr/>
            </p:nvGrpSpPr>
            <p:grpSpPr bwMode="auto">
              <a:xfrm rot="-9357836">
                <a:off x="2304" y="2976"/>
                <a:ext cx="666" cy="634"/>
                <a:chOff x="1392" y="1488"/>
                <a:chExt cx="1187" cy="1152"/>
              </a:xfrm>
            </p:grpSpPr>
            <p:sp>
              <p:nvSpPr>
                <p:cNvPr id="18479" name="Arc 10"/>
                <p:cNvSpPr>
                  <a:spLocks/>
                </p:cNvSpPr>
                <p:nvPr/>
              </p:nvSpPr>
              <p:spPr bwMode="auto">
                <a:xfrm rot="5813415">
                  <a:off x="1392" y="1488"/>
                  <a:ext cx="1152" cy="115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1691"/>
                        <a:pt x="6740" y="3054"/>
                        <a:pt x="16352" y="647"/>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1691"/>
                        <a:pt x="6740" y="3054"/>
                        <a:pt x="16352" y="647"/>
                      </a:cubicBezTo>
                      <a:lnTo>
                        <a:pt x="21600" y="21600"/>
                      </a:lnTo>
                      <a:lnTo>
                        <a:pt x="21599" y="0"/>
                      </a:lnTo>
                      <a:close/>
                    </a:path>
                  </a:pathLst>
                </a:cu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80" name="Line 11"/>
                <p:cNvSpPr>
                  <a:spLocks noChangeShapeType="1"/>
                </p:cNvSpPr>
                <p:nvPr/>
              </p:nvSpPr>
              <p:spPr bwMode="auto">
                <a:xfrm>
                  <a:off x="2483" y="2003"/>
                  <a:ext cx="96"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81" name="Line 12"/>
                <p:cNvSpPr>
                  <a:spLocks noChangeShapeType="1"/>
                </p:cNvSpPr>
                <p:nvPr/>
              </p:nvSpPr>
              <p:spPr bwMode="auto">
                <a:xfrm>
                  <a:off x="2483" y="2112"/>
                  <a:ext cx="96"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470" name="Group 13"/>
              <p:cNvGrpSpPr>
                <a:grpSpLocks/>
              </p:cNvGrpSpPr>
              <p:nvPr/>
            </p:nvGrpSpPr>
            <p:grpSpPr bwMode="auto">
              <a:xfrm rot="-1110797">
                <a:off x="2286" y="2964"/>
                <a:ext cx="412" cy="316"/>
                <a:chOff x="2364" y="3024"/>
                <a:chExt cx="412" cy="316"/>
              </a:xfrm>
            </p:grpSpPr>
            <p:sp>
              <p:nvSpPr>
                <p:cNvPr id="18471" name="Arc 14"/>
                <p:cNvSpPr>
                  <a:spLocks/>
                </p:cNvSpPr>
                <p:nvPr/>
              </p:nvSpPr>
              <p:spPr bwMode="auto">
                <a:xfrm rot="-3544420">
                  <a:off x="2452" y="3020"/>
                  <a:ext cx="316" cy="323"/>
                </a:xfrm>
                <a:custGeom>
                  <a:avLst/>
                  <a:gdLst>
                    <a:gd name="T0" fmla="*/ 0 w 21567"/>
                    <a:gd name="T1" fmla="*/ 0 h 21600"/>
                    <a:gd name="T2" fmla="*/ 0 w 21567"/>
                    <a:gd name="T3" fmla="*/ 0 h 21600"/>
                    <a:gd name="T4" fmla="*/ 0 w 21567"/>
                    <a:gd name="T5" fmla="*/ 0 h 21600"/>
                    <a:gd name="T6" fmla="*/ 0 60000 65536"/>
                    <a:gd name="T7" fmla="*/ 0 60000 65536"/>
                    <a:gd name="T8" fmla="*/ 0 60000 65536"/>
                  </a:gdLst>
                  <a:ahLst/>
                  <a:cxnLst>
                    <a:cxn ang="T6">
                      <a:pos x="T0" y="T1"/>
                    </a:cxn>
                    <a:cxn ang="T7">
                      <a:pos x="T2" y="T3"/>
                    </a:cxn>
                    <a:cxn ang="T8">
                      <a:pos x="T4" y="T5"/>
                    </a:cxn>
                  </a:cxnLst>
                  <a:rect l="0" t="0" r="r" b="b"/>
                  <a:pathLst>
                    <a:path w="21567" h="21600" fill="none" extrusionOk="0">
                      <a:moveTo>
                        <a:pt x="-1" y="0"/>
                      </a:moveTo>
                      <a:cubicBezTo>
                        <a:pt x="11462" y="0"/>
                        <a:pt x="20928" y="8953"/>
                        <a:pt x="21566" y="20398"/>
                      </a:cubicBezTo>
                    </a:path>
                    <a:path w="21567" h="21600" stroke="0" extrusionOk="0">
                      <a:moveTo>
                        <a:pt x="-1" y="0"/>
                      </a:moveTo>
                      <a:cubicBezTo>
                        <a:pt x="11462" y="0"/>
                        <a:pt x="20928" y="8953"/>
                        <a:pt x="21566" y="20398"/>
                      </a:cubicBezTo>
                      <a:lnTo>
                        <a:pt x="0" y="21600"/>
                      </a:lnTo>
                      <a:lnTo>
                        <a:pt x="-1" y="0"/>
                      </a:lnTo>
                      <a:close/>
                    </a:path>
                  </a:pathLst>
                </a:cu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472" name="Group 15"/>
                <p:cNvGrpSpPr>
                  <a:grpSpLocks/>
                </p:cNvGrpSpPr>
                <p:nvPr/>
              </p:nvGrpSpPr>
              <p:grpSpPr bwMode="auto">
                <a:xfrm>
                  <a:off x="2364" y="3061"/>
                  <a:ext cx="412" cy="185"/>
                  <a:chOff x="2388" y="3054"/>
                  <a:chExt cx="412" cy="185"/>
                </a:xfrm>
              </p:grpSpPr>
              <p:sp>
                <p:nvSpPr>
                  <p:cNvPr id="18473" name="Oval 16"/>
                  <p:cNvSpPr>
                    <a:spLocks noChangeArrowheads="1"/>
                  </p:cNvSpPr>
                  <p:nvPr/>
                </p:nvSpPr>
                <p:spPr bwMode="auto">
                  <a:xfrm>
                    <a:off x="2430" y="3126"/>
                    <a:ext cx="53" cy="52"/>
                  </a:xfrm>
                  <a:prstGeom prst="ellipse">
                    <a:avLst/>
                  </a:prstGeom>
                  <a:solidFill>
                    <a:schemeClr val="tx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endParaRPr lang="en-US"/>
                  </a:p>
                </p:txBody>
              </p:sp>
              <p:sp>
                <p:nvSpPr>
                  <p:cNvPr id="18474" name="Oval 17"/>
                  <p:cNvSpPr>
                    <a:spLocks noChangeArrowheads="1"/>
                  </p:cNvSpPr>
                  <p:nvPr/>
                </p:nvSpPr>
                <p:spPr bwMode="auto">
                  <a:xfrm>
                    <a:off x="2496" y="3084"/>
                    <a:ext cx="52" cy="53"/>
                  </a:xfrm>
                  <a:prstGeom prst="ellipse">
                    <a:avLst/>
                  </a:prstGeom>
                  <a:solidFill>
                    <a:schemeClr val="tx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endParaRPr lang="en-US"/>
                  </a:p>
                </p:txBody>
              </p:sp>
              <p:sp>
                <p:nvSpPr>
                  <p:cNvPr id="18475" name="Oval 18"/>
                  <p:cNvSpPr>
                    <a:spLocks noChangeArrowheads="1"/>
                  </p:cNvSpPr>
                  <p:nvPr/>
                </p:nvSpPr>
                <p:spPr bwMode="auto">
                  <a:xfrm>
                    <a:off x="2580" y="3066"/>
                    <a:ext cx="52" cy="52"/>
                  </a:xfrm>
                  <a:prstGeom prst="ellipse">
                    <a:avLst/>
                  </a:prstGeom>
                  <a:solidFill>
                    <a:schemeClr val="tx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endParaRPr lang="en-US"/>
                  </a:p>
                </p:txBody>
              </p:sp>
              <p:sp>
                <p:nvSpPr>
                  <p:cNvPr id="18476" name="Oval 19"/>
                  <p:cNvSpPr>
                    <a:spLocks noChangeArrowheads="1"/>
                  </p:cNvSpPr>
                  <p:nvPr/>
                </p:nvSpPr>
                <p:spPr bwMode="auto">
                  <a:xfrm>
                    <a:off x="2670" y="3054"/>
                    <a:ext cx="52" cy="52"/>
                  </a:xfrm>
                  <a:prstGeom prst="ellipse">
                    <a:avLst/>
                  </a:prstGeom>
                  <a:solidFill>
                    <a:schemeClr val="tx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endParaRPr lang="en-US"/>
                  </a:p>
                </p:txBody>
              </p:sp>
              <p:sp>
                <p:nvSpPr>
                  <p:cNvPr id="18477" name="Oval 20"/>
                  <p:cNvSpPr>
                    <a:spLocks noChangeArrowheads="1"/>
                  </p:cNvSpPr>
                  <p:nvPr/>
                </p:nvSpPr>
                <p:spPr bwMode="auto">
                  <a:xfrm>
                    <a:off x="2748" y="3072"/>
                    <a:ext cx="52" cy="52"/>
                  </a:xfrm>
                  <a:prstGeom prst="ellipse">
                    <a:avLst/>
                  </a:prstGeom>
                  <a:solidFill>
                    <a:schemeClr val="tx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endParaRPr lang="en-US"/>
                  </a:p>
                </p:txBody>
              </p:sp>
              <p:sp>
                <p:nvSpPr>
                  <p:cNvPr id="18478" name="Oval 21"/>
                  <p:cNvSpPr>
                    <a:spLocks noChangeArrowheads="1"/>
                  </p:cNvSpPr>
                  <p:nvPr/>
                </p:nvSpPr>
                <p:spPr bwMode="auto">
                  <a:xfrm>
                    <a:off x="2388" y="3186"/>
                    <a:ext cx="53" cy="53"/>
                  </a:xfrm>
                  <a:prstGeom prst="ellipse">
                    <a:avLst/>
                  </a:prstGeom>
                  <a:solidFill>
                    <a:schemeClr val="tx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endParaRPr lang="en-US"/>
                  </a:p>
                </p:txBody>
              </p:sp>
            </p:grpSp>
          </p:grpSp>
        </p:grpSp>
        <p:grpSp>
          <p:nvGrpSpPr>
            <p:cNvPr id="18455" name="Group 22"/>
            <p:cNvGrpSpPr>
              <a:grpSpLocks/>
            </p:cNvGrpSpPr>
            <p:nvPr/>
          </p:nvGrpSpPr>
          <p:grpSpPr bwMode="auto">
            <a:xfrm>
              <a:off x="2184" y="2850"/>
              <a:ext cx="883" cy="847"/>
              <a:chOff x="2160" y="2850"/>
              <a:chExt cx="883" cy="847"/>
            </a:xfrm>
          </p:grpSpPr>
          <p:grpSp>
            <p:nvGrpSpPr>
              <p:cNvPr id="18456" name="Group 23"/>
              <p:cNvGrpSpPr>
                <a:grpSpLocks/>
              </p:cNvGrpSpPr>
              <p:nvPr/>
            </p:nvGrpSpPr>
            <p:grpSpPr bwMode="auto">
              <a:xfrm rot="-10222179">
                <a:off x="2160" y="2880"/>
                <a:ext cx="883" cy="817"/>
                <a:chOff x="1392" y="1488"/>
                <a:chExt cx="1187" cy="1152"/>
              </a:xfrm>
            </p:grpSpPr>
            <p:sp>
              <p:nvSpPr>
                <p:cNvPr id="18466" name="Arc 24"/>
                <p:cNvSpPr>
                  <a:spLocks/>
                </p:cNvSpPr>
                <p:nvPr/>
              </p:nvSpPr>
              <p:spPr bwMode="auto">
                <a:xfrm rot="5813415">
                  <a:off x="1392" y="1488"/>
                  <a:ext cx="1152" cy="115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1691"/>
                        <a:pt x="6740" y="3054"/>
                        <a:pt x="16352" y="647"/>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1691"/>
                        <a:pt x="6740" y="3054"/>
                        <a:pt x="16352" y="647"/>
                      </a:cubicBezTo>
                      <a:lnTo>
                        <a:pt x="21600" y="21600"/>
                      </a:lnTo>
                      <a:lnTo>
                        <a:pt x="21599" y="0"/>
                      </a:lnTo>
                      <a:close/>
                    </a:path>
                  </a:pathLst>
                </a:cu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67" name="Line 25"/>
                <p:cNvSpPr>
                  <a:spLocks noChangeShapeType="1"/>
                </p:cNvSpPr>
                <p:nvPr/>
              </p:nvSpPr>
              <p:spPr bwMode="auto">
                <a:xfrm>
                  <a:off x="2483" y="2003"/>
                  <a:ext cx="96"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68" name="Line 26"/>
                <p:cNvSpPr>
                  <a:spLocks noChangeShapeType="1"/>
                </p:cNvSpPr>
                <p:nvPr/>
              </p:nvSpPr>
              <p:spPr bwMode="auto">
                <a:xfrm>
                  <a:off x="2483" y="2112"/>
                  <a:ext cx="96"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457" name="Group 27"/>
              <p:cNvGrpSpPr>
                <a:grpSpLocks/>
              </p:cNvGrpSpPr>
              <p:nvPr/>
            </p:nvGrpSpPr>
            <p:grpSpPr bwMode="auto">
              <a:xfrm>
                <a:off x="2160" y="2850"/>
                <a:ext cx="476" cy="445"/>
                <a:chOff x="2160" y="2880"/>
                <a:chExt cx="476" cy="445"/>
              </a:xfrm>
            </p:grpSpPr>
            <p:sp>
              <p:nvSpPr>
                <p:cNvPr id="18458" name="Arc 28"/>
                <p:cNvSpPr>
                  <a:spLocks/>
                </p:cNvSpPr>
                <p:nvPr/>
              </p:nvSpPr>
              <p:spPr bwMode="auto">
                <a:xfrm rot="-5053151">
                  <a:off x="2218" y="2877"/>
                  <a:ext cx="407" cy="428"/>
                </a:xfrm>
                <a:custGeom>
                  <a:avLst/>
                  <a:gdLst>
                    <a:gd name="T0" fmla="*/ 0 w 21567"/>
                    <a:gd name="T1" fmla="*/ 0 h 21600"/>
                    <a:gd name="T2" fmla="*/ 0 w 21567"/>
                    <a:gd name="T3" fmla="*/ 0 h 21600"/>
                    <a:gd name="T4" fmla="*/ 0 w 21567"/>
                    <a:gd name="T5" fmla="*/ 0 h 21600"/>
                    <a:gd name="T6" fmla="*/ 0 60000 65536"/>
                    <a:gd name="T7" fmla="*/ 0 60000 65536"/>
                    <a:gd name="T8" fmla="*/ 0 60000 65536"/>
                  </a:gdLst>
                  <a:ahLst/>
                  <a:cxnLst>
                    <a:cxn ang="T6">
                      <a:pos x="T0" y="T1"/>
                    </a:cxn>
                    <a:cxn ang="T7">
                      <a:pos x="T2" y="T3"/>
                    </a:cxn>
                    <a:cxn ang="T8">
                      <a:pos x="T4" y="T5"/>
                    </a:cxn>
                  </a:cxnLst>
                  <a:rect l="0" t="0" r="r" b="b"/>
                  <a:pathLst>
                    <a:path w="21567" h="21600" fill="none" extrusionOk="0">
                      <a:moveTo>
                        <a:pt x="-1" y="0"/>
                      </a:moveTo>
                      <a:cubicBezTo>
                        <a:pt x="11462" y="0"/>
                        <a:pt x="20928" y="8953"/>
                        <a:pt x="21566" y="20398"/>
                      </a:cubicBezTo>
                    </a:path>
                    <a:path w="21567" h="21600" stroke="0" extrusionOk="0">
                      <a:moveTo>
                        <a:pt x="-1" y="0"/>
                      </a:moveTo>
                      <a:cubicBezTo>
                        <a:pt x="11462" y="0"/>
                        <a:pt x="20928" y="8953"/>
                        <a:pt x="21566" y="20398"/>
                      </a:cubicBezTo>
                      <a:lnTo>
                        <a:pt x="0" y="21600"/>
                      </a:lnTo>
                      <a:lnTo>
                        <a:pt x="-1" y="0"/>
                      </a:lnTo>
                      <a:close/>
                    </a:path>
                  </a:pathLst>
                </a:cu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459" name="Group 29"/>
                <p:cNvGrpSpPr>
                  <a:grpSpLocks/>
                </p:cNvGrpSpPr>
                <p:nvPr/>
              </p:nvGrpSpPr>
              <p:grpSpPr bwMode="auto">
                <a:xfrm>
                  <a:off x="2160" y="2880"/>
                  <a:ext cx="412" cy="445"/>
                  <a:chOff x="2166" y="2850"/>
                  <a:chExt cx="412" cy="445"/>
                </a:xfrm>
              </p:grpSpPr>
              <p:sp>
                <p:nvSpPr>
                  <p:cNvPr id="18460" name="Oval 30"/>
                  <p:cNvSpPr>
                    <a:spLocks noChangeArrowheads="1"/>
                  </p:cNvSpPr>
                  <p:nvPr/>
                </p:nvSpPr>
                <p:spPr bwMode="auto">
                  <a:xfrm rot="-864343">
                    <a:off x="2172" y="3144"/>
                    <a:ext cx="70" cy="67"/>
                  </a:xfrm>
                  <a:prstGeom prst="ellipse">
                    <a:avLst/>
                  </a:prstGeom>
                  <a:solidFill>
                    <a:schemeClr val="tx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endParaRPr lang="en-US"/>
                  </a:p>
                </p:txBody>
              </p:sp>
              <p:sp>
                <p:nvSpPr>
                  <p:cNvPr id="18461" name="Oval 31"/>
                  <p:cNvSpPr>
                    <a:spLocks noChangeArrowheads="1"/>
                  </p:cNvSpPr>
                  <p:nvPr/>
                </p:nvSpPr>
                <p:spPr bwMode="auto">
                  <a:xfrm rot="-864343">
                    <a:off x="2202" y="3048"/>
                    <a:ext cx="70" cy="68"/>
                  </a:xfrm>
                  <a:prstGeom prst="ellipse">
                    <a:avLst/>
                  </a:prstGeom>
                  <a:solidFill>
                    <a:schemeClr val="tx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endParaRPr lang="en-US"/>
                  </a:p>
                </p:txBody>
              </p:sp>
              <p:sp>
                <p:nvSpPr>
                  <p:cNvPr id="18462" name="Oval 32"/>
                  <p:cNvSpPr>
                    <a:spLocks noChangeArrowheads="1"/>
                  </p:cNvSpPr>
                  <p:nvPr/>
                </p:nvSpPr>
                <p:spPr bwMode="auto">
                  <a:xfrm rot="-864343">
                    <a:off x="2274" y="2964"/>
                    <a:ext cx="69" cy="68"/>
                  </a:xfrm>
                  <a:prstGeom prst="ellipse">
                    <a:avLst/>
                  </a:prstGeom>
                  <a:solidFill>
                    <a:schemeClr val="tx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endParaRPr lang="en-US"/>
                  </a:p>
                </p:txBody>
              </p:sp>
              <p:sp>
                <p:nvSpPr>
                  <p:cNvPr id="18463" name="Oval 33"/>
                  <p:cNvSpPr>
                    <a:spLocks noChangeArrowheads="1"/>
                  </p:cNvSpPr>
                  <p:nvPr/>
                </p:nvSpPr>
                <p:spPr bwMode="auto">
                  <a:xfrm rot="-864343">
                    <a:off x="2364" y="2904"/>
                    <a:ext cx="69" cy="67"/>
                  </a:xfrm>
                  <a:prstGeom prst="ellipse">
                    <a:avLst/>
                  </a:prstGeom>
                  <a:solidFill>
                    <a:schemeClr val="tx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endParaRPr lang="en-US"/>
                  </a:p>
                </p:txBody>
              </p:sp>
              <p:sp>
                <p:nvSpPr>
                  <p:cNvPr id="18464" name="Oval 34"/>
                  <p:cNvSpPr>
                    <a:spLocks noChangeArrowheads="1"/>
                  </p:cNvSpPr>
                  <p:nvPr/>
                </p:nvSpPr>
                <p:spPr bwMode="auto">
                  <a:xfrm rot="-864343">
                    <a:off x="2508" y="2850"/>
                    <a:ext cx="70" cy="68"/>
                  </a:xfrm>
                  <a:prstGeom prst="ellipse">
                    <a:avLst/>
                  </a:prstGeom>
                  <a:solidFill>
                    <a:schemeClr val="tx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endParaRPr lang="en-US"/>
                  </a:p>
                </p:txBody>
              </p:sp>
              <p:sp>
                <p:nvSpPr>
                  <p:cNvPr id="18465" name="Oval 35"/>
                  <p:cNvSpPr>
                    <a:spLocks noChangeArrowheads="1"/>
                  </p:cNvSpPr>
                  <p:nvPr/>
                </p:nvSpPr>
                <p:spPr bwMode="auto">
                  <a:xfrm rot="-864343">
                    <a:off x="2166" y="3228"/>
                    <a:ext cx="70" cy="67"/>
                  </a:xfrm>
                  <a:prstGeom prst="ellipse">
                    <a:avLst/>
                  </a:prstGeom>
                  <a:solidFill>
                    <a:schemeClr val="tx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endParaRPr lang="en-US"/>
                  </a:p>
                </p:txBody>
              </p:sp>
            </p:grpSp>
          </p:grpSp>
        </p:grpSp>
      </p:grpSp>
      <p:sp>
        <p:nvSpPr>
          <p:cNvPr id="108580" name="Text Box 36"/>
          <p:cNvSpPr txBox="1">
            <a:spLocks noChangeArrowheads="1"/>
          </p:cNvSpPr>
          <p:nvPr/>
        </p:nvSpPr>
        <p:spPr bwMode="auto">
          <a:xfrm>
            <a:off x="3505200" y="1905000"/>
            <a:ext cx="17526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ctr" eaLnBrk="1" hangingPunct="1">
              <a:spcBef>
                <a:spcPct val="50000"/>
              </a:spcBef>
            </a:pPr>
            <a:r>
              <a:rPr lang="en-US" sz="2400">
                <a:latin typeface="Times New Roman" panose="02020603050405020304" pitchFamily="18" charset="0"/>
                <a:cs typeface="Times New Roman" panose="02020603050405020304" pitchFamily="18" charset="0"/>
              </a:rPr>
              <a:t>CaCl</a:t>
            </a:r>
            <a:r>
              <a:rPr lang="en-US" sz="2400" baseline="-25000">
                <a:latin typeface="Times New Roman" panose="02020603050405020304" pitchFamily="18" charset="0"/>
                <a:cs typeface="Times New Roman" panose="02020603050405020304" pitchFamily="18" charset="0"/>
              </a:rPr>
              <a:t>2,</a:t>
            </a:r>
            <a:r>
              <a:rPr lang="en-US" sz="2400">
                <a:latin typeface="Times New Roman" panose="02020603050405020304" pitchFamily="18" charset="0"/>
                <a:cs typeface="Times New Roman" panose="02020603050405020304" pitchFamily="18" charset="0"/>
              </a:rPr>
              <a:t> xung điện</a:t>
            </a:r>
          </a:p>
        </p:txBody>
      </p:sp>
      <p:sp>
        <p:nvSpPr>
          <p:cNvPr id="108581" name="Line 37"/>
          <p:cNvSpPr>
            <a:spLocks noChangeShapeType="1"/>
          </p:cNvSpPr>
          <p:nvPr/>
        </p:nvSpPr>
        <p:spPr bwMode="auto">
          <a:xfrm>
            <a:off x="3962400" y="2743200"/>
            <a:ext cx="0" cy="7620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82" name="Line 38"/>
          <p:cNvSpPr>
            <a:spLocks noChangeShapeType="1"/>
          </p:cNvSpPr>
          <p:nvPr/>
        </p:nvSpPr>
        <p:spPr bwMode="auto">
          <a:xfrm>
            <a:off x="4648200" y="2743200"/>
            <a:ext cx="0" cy="7620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83" name="Text Box 39"/>
          <p:cNvSpPr txBox="1">
            <a:spLocks noChangeArrowheads="1"/>
          </p:cNvSpPr>
          <p:nvPr/>
        </p:nvSpPr>
        <p:spPr bwMode="auto">
          <a:xfrm>
            <a:off x="1066800" y="3962400"/>
            <a:ext cx="1828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ctr" eaLnBrk="1" hangingPunct="1"/>
            <a:r>
              <a:rPr lang="en-US" sz="2400" b="1">
                <a:latin typeface="Times New Roman" panose="02020603050405020304" pitchFamily="18" charset="0"/>
              </a:rPr>
              <a:t>Tế bào nhận E.coli </a:t>
            </a:r>
            <a:endParaRPr lang="vi-VN" sz="2400">
              <a:latin typeface="Times New Roman" panose="02020603050405020304" pitchFamily="18" charset="0"/>
            </a:endParaRPr>
          </a:p>
        </p:txBody>
      </p:sp>
      <p:grpSp>
        <p:nvGrpSpPr>
          <p:cNvPr id="108584" name="Group 40"/>
          <p:cNvGrpSpPr>
            <a:grpSpLocks/>
          </p:cNvGrpSpPr>
          <p:nvPr/>
        </p:nvGrpSpPr>
        <p:grpSpPr bwMode="auto">
          <a:xfrm>
            <a:off x="3276600" y="3810000"/>
            <a:ext cx="3810000" cy="1066800"/>
            <a:chOff x="2544" y="2802"/>
            <a:chExt cx="2400" cy="672"/>
          </a:xfrm>
        </p:grpSpPr>
        <p:grpSp>
          <p:nvGrpSpPr>
            <p:cNvPr id="18447" name="Group 41"/>
            <p:cNvGrpSpPr>
              <a:grpSpLocks/>
            </p:cNvGrpSpPr>
            <p:nvPr/>
          </p:nvGrpSpPr>
          <p:grpSpPr bwMode="auto">
            <a:xfrm>
              <a:off x="2544" y="2802"/>
              <a:ext cx="2400" cy="672"/>
              <a:chOff x="2544" y="2832"/>
              <a:chExt cx="2400" cy="672"/>
            </a:xfrm>
          </p:grpSpPr>
          <p:sp>
            <p:nvSpPr>
              <p:cNvPr id="18452" name="AutoShape 42"/>
              <p:cNvSpPr>
                <a:spLocks noChangeArrowheads="1"/>
              </p:cNvSpPr>
              <p:nvPr/>
            </p:nvSpPr>
            <p:spPr bwMode="auto">
              <a:xfrm>
                <a:off x="2544" y="2832"/>
                <a:ext cx="2400" cy="672"/>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endParaRPr lang="en-US"/>
              </a:p>
            </p:txBody>
          </p:sp>
          <p:sp>
            <p:nvSpPr>
              <p:cNvPr id="18453" name="Freeform 43"/>
              <p:cNvSpPr>
                <a:spLocks/>
              </p:cNvSpPr>
              <p:nvPr/>
            </p:nvSpPr>
            <p:spPr bwMode="auto">
              <a:xfrm>
                <a:off x="4032" y="2928"/>
                <a:ext cx="468" cy="419"/>
              </a:xfrm>
              <a:custGeom>
                <a:avLst/>
                <a:gdLst>
                  <a:gd name="T0" fmla="*/ 91 w 468"/>
                  <a:gd name="T1" fmla="*/ 275 h 419"/>
                  <a:gd name="T2" fmla="*/ 249 w 468"/>
                  <a:gd name="T3" fmla="*/ 222 h 419"/>
                  <a:gd name="T4" fmla="*/ 301 w 468"/>
                  <a:gd name="T5" fmla="*/ 26 h 419"/>
                  <a:gd name="T6" fmla="*/ 288 w 468"/>
                  <a:gd name="T7" fmla="*/ 65 h 419"/>
                  <a:gd name="T8" fmla="*/ 209 w 468"/>
                  <a:gd name="T9" fmla="*/ 92 h 419"/>
                  <a:gd name="T10" fmla="*/ 183 w 468"/>
                  <a:gd name="T11" fmla="*/ 131 h 419"/>
                  <a:gd name="T12" fmla="*/ 288 w 468"/>
                  <a:gd name="T13" fmla="*/ 275 h 419"/>
                  <a:gd name="T14" fmla="*/ 118 w 468"/>
                  <a:gd name="T15" fmla="*/ 314 h 419"/>
                  <a:gd name="T16" fmla="*/ 118 w 468"/>
                  <a:gd name="T17" fmla="*/ 209 h 419"/>
                  <a:gd name="T18" fmla="*/ 157 w 468"/>
                  <a:gd name="T19" fmla="*/ 196 h 419"/>
                  <a:gd name="T20" fmla="*/ 105 w 468"/>
                  <a:gd name="T21" fmla="*/ 92 h 419"/>
                  <a:gd name="T22" fmla="*/ 144 w 468"/>
                  <a:gd name="T23" fmla="*/ 0 h 419"/>
                  <a:gd name="T24" fmla="*/ 222 w 468"/>
                  <a:gd name="T25" fmla="*/ 92 h 419"/>
                  <a:gd name="T26" fmla="*/ 314 w 468"/>
                  <a:gd name="T27" fmla="*/ 13 h 419"/>
                  <a:gd name="T28" fmla="*/ 445 w 468"/>
                  <a:gd name="T29" fmla="*/ 92 h 419"/>
                  <a:gd name="T30" fmla="*/ 353 w 468"/>
                  <a:gd name="T31" fmla="*/ 157 h 419"/>
                  <a:gd name="T32" fmla="*/ 314 w 468"/>
                  <a:gd name="T33" fmla="*/ 170 h 419"/>
                  <a:gd name="T34" fmla="*/ 432 w 468"/>
                  <a:gd name="T35" fmla="*/ 222 h 419"/>
                  <a:gd name="T36" fmla="*/ 288 w 468"/>
                  <a:gd name="T37" fmla="*/ 314 h 419"/>
                  <a:gd name="T38" fmla="*/ 249 w 468"/>
                  <a:gd name="T39" fmla="*/ 419 h 419"/>
                  <a:gd name="T40" fmla="*/ 144 w 468"/>
                  <a:gd name="T41" fmla="*/ 406 h 419"/>
                  <a:gd name="T42" fmla="*/ 78 w 468"/>
                  <a:gd name="T43" fmla="*/ 340 h 419"/>
                  <a:gd name="T44" fmla="*/ 39 w 468"/>
                  <a:gd name="T45" fmla="*/ 327 h 419"/>
                  <a:gd name="T46" fmla="*/ 0 w 468"/>
                  <a:gd name="T47" fmla="*/ 301 h 419"/>
                  <a:gd name="T48" fmla="*/ 13 w 468"/>
                  <a:gd name="T49" fmla="*/ 262 h 419"/>
                  <a:gd name="T50" fmla="*/ 52 w 468"/>
                  <a:gd name="T51" fmla="*/ 249 h 419"/>
                  <a:gd name="T52" fmla="*/ 26 w 468"/>
                  <a:gd name="T53" fmla="*/ 157 h 419"/>
                  <a:gd name="T54" fmla="*/ 157 w 468"/>
                  <a:gd name="T55" fmla="*/ 131 h 41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8" h="419">
                    <a:moveTo>
                      <a:pt x="91" y="275"/>
                    </a:moveTo>
                    <a:cubicBezTo>
                      <a:pt x="144" y="258"/>
                      <a:pt x="195" y="236"/>
                      <a:pt x="249" y="222"/>
                    </a:cubicBezTo>
                    <a:cubicBezTo>
                      <a:pt x="337" y="163"/>
                      <a:pt x="313" y="145"/>
                      <a:pt x="301" y="26"/>
                    </a:cubicBezTo>
                    <a:cubicBezTo>
                      <a:pt x="297" y="39"/>
                      <a:pt x="299" y="57"/>
                      <a:pt x="288" y="65"/>
                    </a:cubicBezTo>
                    <a:cubicBezTo>
                      <a:pt x="265" y="81"/>
                      <a:pt x="209" y="92"/>
                      <a:pt x="209" y="92"/>
                    </a:cubicBezTo>
                    <a:cubicBezTo>
                      <a:pt x="200" y="105"/>
                      <a:pt x="186" y="116"/>
                      <a:pt x="183" y="131"/>
                    </a:cubicBezTo>
                    <a:cubicBezTo>
                      <a:pt x="177" y="170"/>
                      <a:pt x="260" y="233"/>
                      <a:pt x="288" y="275"/>
                    </a:cubicBezTo>
                    <a:cubicBezTo>
                      <a:pt x="260" y="360"/>
                      <a:pt x="205" y="324"/>
                      <a:pt x="118" y="314"/>
                    </a:cubicBezTo>
                    <a:cubicBezTo>
                      <a:pt x="98" y="257"/>
                      <a:pt x="66" y="240"/>
                      <a:pt x="118" y="209"/>
                    </a:cubicBezTo>
                    <a:cubicBezTo>
                      <a:pt x="130" y="202"/>
                      <a:pt x="144" y="200"/>
                      <a:pt x="157" y="196"/>
                    </a:cubicBezTo>
                    <a:cubicBezTo>
                      <a:pt x="179" y="131"/>
                      <a:pt x="158" y="127"/>
                      <a:pt x="105" y="92"/>
                    </a:cubicBezTo>
                    <a:cubicBezTo>
                      <a:pt x="84" y="32"/>
                      <a:pt x="81" y="21"/>
                      <a:pt x="144" y="0"/>
                    </a:cubicBezTo>
                    <a:cubicBezTo>
                      <a:pt x="207" y="21"/>
                      <a:pt x="186" y="36"/>
                      <a:pt x="222" y="92"/>
                    </a:cubicBezTo>
                    <a:cubicBezTo>
                      <a:pt x="261" y="53"/>
                      <a:pt x="259" y="31"/>
                      <a:pt x="314" y="13"/>
                    </a:cubicBezTo>
                    <a:cubicBezTo>
                      <a:pt x="393" y="26"/>
                      <a:pt x="420" y="15"/>
                      <a:pt x="445" y="92"/>
                    </a:cubicBezTo>
                    <a:cubicBezTo>
                      <a:pt x="423" y="157"/>
                      <a:pt x="445" y="127"/>
                      <a:pt x="353" y="157"/>
                    </a:cubicBezTo>
                    <a:cubicBezTo>
                      <a:pt x="340" y="161"/>
                      <a:pt x="314" y="170"/>
                      <a:pt x="314" y="170"/>
                    </a:cubicBezTo>
                    <a:cubicBezTo>
                      <a:pt x="408" y="201"/>
                      <a:pt x="370" y="181"/>
                      <a:pt x="432" y="222"/>
                    </a:cubicBezTo>
                    <a:cubicBezTo>
                      <a:pt x="468" y="332"/>
                      <a:pt x="381" y="305"/>
                      <a:pt x="288" y="314"/>
                    </a:cubicBezTo>
                    <a:cubicBezTo>
                      <a:pt x="307" y="371"/>
                      <a:pt x="299" y="386"/>
                      <a:pt x="249" y="419"/>
                    </a:cubicBezTo>
                    <a:cubicBezTo>
                      <a:pt x="214" y="415"/>
                      <a:pt x="178" y="415"/>
                      <a:pt x="144" y="406"/>
                    </a:cubicBezTo>
                    <a:cubicBezTo>
                      <a:pt x="86" y="390"/>
                      <a:pt x="119" y="373"/>
                      <a:pt x="78" y="340"/>
                    </a:cubicBezTo>
                    <a:cubicBezTo>
                      <a:pt x="67" y="331"/>
                      <a:pt x="51" y="333"/>
                      <a:pt x="39" y="327"/>
                    </a:cubicBezTo>
                    <a:cubicBezTo>
                      <a:pt x="25" y="320"/>
                      <a:pt x="13" y="310"/>
                      <a:pt x="0" y="301"/>
                    </a:cubicBezTo>
                    <a:cubicBezTo>
                      <a:pt x="4" y="288"/>
                      <a:pt x="3" y="272"/>
                      <a:pt x="13" y="262"/>
                    </a:cubicBezTo>
                    <a:cubicBezTo>
                      <a:pt x="23" y="252"/>
                      <a:pt x="47" y="262"/>
                      <a:pt x="52" y="249"/>
                    </a:cubicBezTo>
                    <a:cubicBezTo>
                      <a:pt x="55" y="241"/>
                      <a:pt x="30" y="169"/>
                      <a:pt x="26" y="157"/>
                    </a:cubicBezTo>
                    <a:cubicBezTo>
                      <a:pt x="91" y="114"/>
                      <a:pt x="49" y="131"/>
                      <a:pt x="157" y="131"/>
                    </a:cubicBezTo>
                  </a:path>
                </a:pathLst>
              </a:custGeom>
              <a:noFill/>
              <a:ln w="38100"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448" name="AutoShape 44"/>
            <p:cNvSpPr>
              <a:spLocks noChangeArrowheads="1"/>
            </p:cNvSpPr>
            <p:nvPr/>
          </p:nvSpPr>
          <p:spPr bwMode="auto">
            <a:xfrm>
              <a:off x="3744" y="2868"/>
              <a:ext cx="192" cy="1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20 h 21600"/>
                <a:gd name="T26" fmla="*/ 18450 w 21600"/>
                <a:gd name="T27" fmla="*/ 1848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2540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9" name="AutoShape 45"/>
            <p:cNvSpPr>
              <a:spLocks noChangeArrowheads="1"/>
            </p:cNvSpPr>
            <p:nvPr/>
          </p:nvSpPr>
          <p:spPr bwMode="auto">
            <a:xfrm>
              <a:off x="2640" y="2868"/>
              <a:ext cx="96" cy="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20 h 21600"/>
                <a:gd name="T26" fmla="*/ 18450 w 21600"/>
                <a:gd name="T27" fmla="*/ 1848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2540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50" name="AutoShape 46"/>
            <p:cNvSpPr>
              <a:spLocks noChangeArrowheads="1"/>
            </p:cNvSpPr>
            <p:nvPr/>
          </p:nvSpPr>
          <p:spPr bwMode="auto">
            <a:xfrm>
              <a:off x="2688" y="3168"/>
              <a:ext cx="192" cy="1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20 h 21600"/>
                <a:gd name="T26" fmla="*/ 18450 w 21600"/>
                <a:gd name="T27" fmla="*/ 1848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2540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51" name="AutoShape 47"/>
            <p:cNvSpPr>
              <a:spLocks noChangeArrowheads="1"/>
            </p:cNvSpPr>
            <p:nvPr/>
          </p:nvSpPr>
          <p:spPr bwMode="auto">
            <a:xfrm>
              <a:off x="3552" y="3138"/>
              <a:ext cx="336" cy="31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4 h 21600"/>
                <a:gd name="T26" fmla="*/ 18450 w 21600"/>
                <a:gd name="T27" fmla="*/ 1844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2540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8592" name="Text Box 48"/>
          <p:cNvSpPr txBox="1">
            <a:spLocks noChangeArrowheads="1"/>
          </p:cNvSpPr>
          <p:nvPr/>
        </p:nvSpPr>
        <p:spPr bwMode="auto">
          <a:xfrm rot="-177656">
            <a:off x="3886200" y="3581400"/>
            <a:ext cx="9144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spcBef>
                <a:spcPct val="50000"/>
              </a:spcBef>
            </a:pPr>
            <a:endParaRPr lang="en-US">
              <a:latin typeface="Arial" panose="020B0604020202020204" pitchFamily="34" charset="0"/>
            </a:endParaRPr>
          </a:p>
        </p:txBody>
      </p:sp>
      <p:sp>
        <p:nvSpPr>
          <p:cNvPr id="2" name="Rounded Rectangle 1"/>
          <p:cNvSpPr/>
          <p:nvPr/>
        </p:nvSpPr>
        <p:spPr>
          <a:xfrm>
            <a:off x="533400" y="76200"/>
            <a:ext cx="8305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a:solidFill>
                  <a:srgbClr val="FF0000"/>
                </a:solidFill>
                <a:latin typeface="Times New Roman" pitchFamily="18" charset="0"/>
                <a:cs typeface="Times New Roman" pitchFamily="18" charset="0"/>
              </a:rPr>
              <a:t>ĐƯA AND TÁI TỔ HỢP VÀO TẾ BÀO NHẬN</a:t>
            </a:r>
          </a:p>
        </p:txBody>
      </p:sp>
      <p:sp>
        <p:nvSpPr>
          <p:cNvPr id="50" name="Rectangle 6"/>
          <p:cNvSpPr>
            <a:spLocks noChangeArrowheads="1"/>
          </p:cNvSpPr>
          <p:nvPr/>
        </p:nvSpPr>
        <p:spPr bwMode="auto">
          <a:xfrm>
            <a:off x="2973388" y="5472113"/>
            <a:ext cx="2133600" cy="762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auto">
              <a:spcBef>
                <a:spcPts val="0"/>
              </a:spcBef>
              <a:spcAft>
                <a:spcPts val="0"/>
              </a:spcAft>
              <a:defRPr/>
            </a:pPr>
            <a:r>
              <a:rPr lang="en-US" sz="2400">
                <a:effectLst>
                  <a:outerShdw blurRad="38100" dist="38100" dir="2700000" algn="tl">
                    <a:srgbClr val="C0C0C0"/>
                  </a:outerShdw>
                </a:effectLst>
                <a:latin typeface="Times New Roman" pitchFamily="18" charset="0"/>
                <a:cs typeface="Times New Roman" pitchFamily="18" charset="0"/>
              </a:rPr>
              <a:t>ADN </a:t>
            </a:r>
            <a:r>
              <a:rPr lang="en-US" sz="2400" dirty="0" err="1">
                <a:effectLst>
                  <a:outerShdw blurRad="38100" dist="38100" dir="2700000" algn="tl">
                    <a:srgbClr val="C0C0C0"/>
                  </a:outerShdw>
                </a:effectLst>
                <a:latin typeface="Times New Roman" pitchFamily="18" charset="0"/>
                <a:cs typeface="Times New Roman" pitchFamily="18" charset="0"/>
              </a:rPr>
              <a:t>tái</a:t>
            </a:r>
            <a:r>
              <a:rPr lang="en-US" sz="2400" dirty="0">
                <a:effectLst>
                  <a:outerShdw blurRad="38100" dist="38100" dir="2700000" algn="tl">
                    <a:srgbClr val="C0C0C0"/>
                  </a:outerShdw>
                </a:effectLst>
                <a:latin typeface="Times New Roman" pitchFamily="18" charset="0"/>
                <a:cs typeface="Times New Roman" pitchFamily="18" charset="0"/>
              </a:rPr>
              <a:t> </a:t>
            </a:r>
            <a:r>
              <a:rPr lang="en-US" sz="2400" dirty="0" err="1">
                <a:effectLst>
                  <a:outerShdw blurRad="38100" dist="38100" dir="2700000" algn="tl">
                    <a:srgbClr val="C0C0C0"/>
                  </a:outerShdw>
                </a:effectLst>
                <a:latin typeface="Times New Roman" pitchFamily="18" charset="0"/>
                <a:cs typeface="Times New Roman" pitchFamily="18" charset="0"/>
              </a:rPr>
              <a:t>tổ</a:t>
            </a:r>
            <a:r>
              <a:rPr lang="en-US" sz="2400" dirty="0">
                <a:effectLst>
                  <a:outerShdw blurRad="38100" dist="38100" dir="2700000" algn="tl">
                    <a:srgbClr val="C0C0C0"/>
                  </a:outerShdw>
                </a:effectLst>
                <a:latin typeface="Times New Roman" pitchFamily="18" charset="0"/>
                <a:cs typeface="Times New Roman" pitchFamily="18" charset="0"/>
              </a:rPr>
              <a:t> </a:t>
            </a:r>
            <a:r>
              <a:rPr lang="en-US" sz="2400" dirty="0" err="1">
                <a:effectLst>
                  <a:outerShdw blurRad="38100" dist="38100" dir="2700000" algn="tl">
                    <a:srgbClr val="C0C0C0"/>
                  </a:outerShdw>
                </a:effectLst>
                <a:latin typeface="Times New Roman" pitchFamily="18" charset="0"/>
                <a:cs typeface="Times New Roman" pitchFamily="18" charset="0"/>
              </a:rPr>
              <a:t>hợp</a:t>
            </a:r>
            <a:endParaRPr lang="en-US" sz="2400" dirty="0">
              <a:effectLst>
                <a:outerShdw blurRad="38100" dist="38100" dir="2700000" algn="tl">
                  <a:srgbClr val="C0C0C0"/>
                </a:outerShdw>
              </a:effectLst>
              <a:latin typeface="Times New Roman" pitchFamily="18" charset="0"/>
              <a:cs typeface="Times New Roman"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8550"/>
                                        </p:tgtEl>
                                        <p:attrNameLst>
                                          <p:attrName>style.visibility</p:attrName>
                                        </p:attrNameLst>
                                      </p:cBhvr>
                                      <p:to>
                                        <p:strVal val="visible"/>
                                      </p:to>
                                    </p:set>
                                    <p:animEffect transition="in" filter="blinds(horizontal)">
                                      <p:cBhvr>
                                        <p:cTn id="7" dur="500"/>
                                        <p:tgtEl>
                                          <p:spTgt spid="108550"/>
                                        </p:tgtEl>
                                      </p:cBhvr>
                                    </p:animEffect>
                                  </p:childTnLst>
                                </p:cTn>
                              </p:par>
                              <p:par>
                                <p:cTn id="8" presetID="23" presetClass="entr" presetSubtype="16" fill="hold" nodeType="withEffect">
                                  <p:stCondLst>
                                    <p:cond delay="0"/>
                                  </p:stCondLst>
                                  <p:childTnLst>
                                    <p:set>
                                      <p:cBhvr>
                                        <p:cTn id="9" dur="1" fill="hold">
                                          <p:stCondLst>
                                            <p:cond delay="0"/>
                                          </p:stCondLst>
                                        </p:cTn>
                                        <p:tgtEl>
                                          <p:spTgt spid="108551"/>
                                        </p:tgtEl>
                                        <p:attrNameLst>
                                          <p:attrName>style.visibility</p:attrName>
                                        </p:attrNameLst>
                                      </p:cBhvr>
                                      <p:to>
                                        <p:strVal val="visible"/>
                                      </p:to>
                                    </p:set>
                                    <p:anim calcmode="lin" valueType="num">
                                      <p:cBhvr>
                                        <p:cTn id="10" dur="500" fill="hold"/>
                                        <p:tgtEl>
                                          <p:spTgt spid="108551"/>
                                        </p:tgtEl>
                                        <p:attrNameLst>
                                          <p:attrName>ppt_w</p:attrName>
                                        </p:attrNameLst>
                                      </p:cBhvr>
                                      <p:tavLst>
                                        <p:tav tm="0">
                                          <p:val>
                                            <p:fltVal val="0"/>
                                          </p:val>
                                        </p:tav>
                                        <p:tav tm="100000">
                                          <p:val>
                                            <p:strVal val="#ppt_w"/>
                                          </p:val>
                                        </p:tav>
                                      </p:tavLst>
                                    </p:anim>
                                    <p:anim calcmode="lin" valueType="num">
                                      <p:cBhvr>
                                        <p:cTn id="11" dur="500" fill="hold"/>
                                        <p:tgtEl>
                                          <p:spTgt spid="108551"/>
                                        </p:tgtEl>
                                        <p:attrNameLst>
                                          <p:attrName>ppt_h</p:attrName>
                                        </p:attrNameLst>
                                      </p:cBhvr>
                                      <p:tavLst>
                                        <p:tav tm="0">
                                          <p:val>
                                            <p:fltVal val="0"/>
                                          </p:val>
                                        </p:tav>
                                        <p:tav tm="100000">
                                          <p:val>
                                            <p:strVal val="#ppt_h"/>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108583"/>
                                        </p:tgtEl>
                                        <p:attrNameLst>
                                          <p:attrName>style.visibility</p:attrName>
                                        </p:attrNameLst>
                                      </p:cBhvr>
                                      <p:to>
                                        <p:strVal val="visible"/>
                                      </p:to>
                                    </p:set>
                                    <p:anim calcmode="lin" valueType="num">
                                      <p:cBhvr>
                                        <p:cTn id="16" dur="500" fill="hold"/>
                                        <p:tgtEl>
                                          <p:spTgt spid="108583"/>
                                        </p:tgtEl>
                                        <p:attrNameLst>
                                          <p:attrName>ppt_w</p:attrName>
                                        </p:attrNameLst>
                                      </p:cBhvr>
                                      <p:tavLst>
                                        <p:tav tm="0">
                                          <p:val>
                                            <p:fltVal val="0"/>
                                          </p:val>
                                        </p:tav>
                                        <p:tav tm="100000">
                                          <p:val>
                                            <p:strVal val="#ppt_w"/>
                                          </p:val>
                                        </p:tav>
                                      </p:tavLst>
                                    </p:anim>
                                    <p:anim calcmode="lin" valueType="num">
                                      <p:cBhvr>
                                        <p:cTn id="17" dur="500" fill="hold"/>
                                        <p:tgtEl>
                                          <p:spTgt spid="108583"/>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108584"/>
                                        </p:tgtEl>
                                        <p:attrNameLst>
                                          <p:attrName>style.visibility</p:attrName>
                                        </p:attrNameLst>
                                      </p:cBhvr>
                                      <p:to>
                                        <p:strVal val="visible"/>
                                      </p:to>
                                    </p:set>
                                    <p:anim calcmode="lin" valueType="num">
                                      <p:cBhvr>
                                        <p:cTn id="20" dur="1000" fill="hold"/>
                                        <p:tgtEl>
                                          <p:spTgt spid="108584"/>
                                        </p:tgtEl>
                                        <p:attrNameLst>
                                          <p:attrName>ppt_w</p:attrName>
                                        </p:attrNameLst>
                                      </p:cBhvr>
                                      <p:tavLst>
                                        <p:tav tm="0">
                                          <p:val>
                                            <p:fltVal val="0"/>
                                          </p:val>
                                        </p:tav>
                                        <p:tav tm="100000">
                                          <p:val>
                                            <p:strVal val="#ppt_w"/>
                                          </p:val>
                                        </p:tav>
                                      </p:tavLst>
                                    </p:anim>
                                    <p:anim calcmode="lin" valueType="num">
                                      <p:cBhvr>
                                        <p:cTn id="21" dur="1000" fill="hold"/>
                                        <p:tgtEl>
                                          <p:spTgt spid="108584"/>
                                        </p:tgtEl>
                                        <p:attrNameLst>
                                          <p:attrName>ppt_h</p:attrName>
                                        </p:attrNameLst>
                                      </p:cBhvr>
                                      <p:tavLst>
                                        <p:tav tm="0">
                                          <p:val>
                                            <p:fltVal val="0"/>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108580"/>
                                        </p:tgtEl>
                                        <p:attrNameLst>
                                          <p:attrName>style.visibility</p:attrName>
                                        </p:attrNameLst>
                                      </p:cBhvr>
                                      <p:to>
                                        <p:strVal val="visible"/>
                                      </p:to>
                                    </p:set>
                                    <p:anim calcmode="lin" valueType="num">
                                      <p:cBhvr>
                                        <p:cTn id="26" dur="500" fill="hold"/>
                                        <p:tgtEl>
                                          <p:spTgt spid="108580"/>
                                        </p:tgtEl>
                                        <p:attrNameLst>
                                          <p:attrName>ppt_w</p:attrName>
                                        </p:attrNameLst>
                                      </p:cBhvr>
                                      <p:tavLst>
                                        <p:tav tm="0">
                                          <p:val>
                                            <p:fltVal val="0"/>
                                          </p:val>
                                        </p:tav>
                                        <p:tav tm="100000">
                                          <p:val>
                                            <p:strVal val="#ppt_w"/>
                                          </p:val>
                                        </p:tav>
                                      </p:tavLst>
                                    </p:anim>
                                    <p:anim calcmode="lin" valueType="num">
                                      <p:cBhvr>
                                        <p:cTn id="27" dur="500" fill="hold"/>
                                        <p:tgtEl>
                                          <p:spTgt spid="108580"/>
                                        </p:tgtEl>
                                        <p:attrNameLst>
                                          <p:attrName>ppt_h</p:attrName>
                                        </p:attrNameLst>
                                      </p:cBhvr>
                                      <p:tavLst>
                                        <p:tav tm="0">
                                          <p:val>
                                            <p:fltVal val="0"/>
                                          </p:val>
                                        </p:tav>
                                        <p:tav tm="100000">
                                          <p:val>
                                            <p:strVal val="#ppt_h"/>
                                          </p:val>
                                        </p:tav>
                                      </p:tavLst>
                                    </p:anim>
                                  </p:childTnLst>
                                </p:cTn>
                              </p:par>
                              <p:par>
                                <p:cTn id="28" presetID="20" presetClass="entr" presetSubtype="0" fill="hold" grpId="0" nodeType="withEffect">
                                  <p:stCondLst>
                                    <p:cond delay="0"/>
                                  </p:stCondLst>
                                  <p:childTnLst>
                                    <p:set>
                                      <p:cBhvr>
                                        <p:cTn id="29" dur="1" fill="hold">
                                          <p:stCondLst>
                                            <p:cond delay="0"/>
                                          </p:stCondLst>
                                        </p:cTn>
                                        <p:tgtEl>
                                          <p:spTgt spid="108582"/>
                                        </p:tgtEl>
                                        <p:attrNameLst>
                                          <p:attrName>style.visibility</p:attrName>
                                        </p:attrNameLst>
                                      </p:cBhvr>
                                      <p:to>
                                        <p:strVal val="visible"/>
                                      </p:to>
                                    </p:set>
                                    <p:animEffect transition="in" filter="wedge">
                                      <p:cBhvr>
                                        <p:cTn id="30" dur="1000"/>
                                        <p:tgtEl>
                                          <p:spTgt spid="108582"/>
                                        </p:tgtEl>
                                      </p:cBhvr>
                                    </p:animEffect>
                                  </p:childTnLst>
                                </p:cTn>
                              </p:par>
                              <p:par>
                                <p:cTn id="31" presetID="20" presetClass="entr" presetSubtype="0" fill="hold" grpId="0" nodeType="withEffect">
                                  <p:stCondLst>
                                    <p:cond delay="0"/>
                                  </p:stCondLst>
                                  <p:childTnLst>
                                    <p:set>
                                      <p:cBhvr>
                                        <p:cTn id="32" dur="1" fill="hold">
                                          <p:stCondLst>
                                            <p:cond delay="0"/>
                                          </p:stCondLst>
                                        </p:cTn>
                                        <p:tgtEl>
                                          <p:spTgt spid="108581"/>
                                        </p:tgtEl>
                                        <p:attrNameLst>
                                          <p:attrName>style.visibility</p:attrName>
                                        </p:attrNameLst>
                                      </p:cBhvr>
                                      <p:to>
                                        <p:strVal val="visible"/>
                                      </p:to>
                                    </p:set>
                                    <p:animEffect transition="in" filter="wedge">
                                      <p:cBhvr>
                                        <p:cTn id="33" dur="1000"/>
                                        <p:tgtEl>
                                          <p:spTgt spid="108581"/>
                                        </p:tgtEl>
                                      </p:cBhvr>
                                    </p:animEffect>
                                  </p:childTnLst>
                                </p:cTn>
                              </p:par>
                            </p:childTnLst>
                          </p:cTn>
                        </p:par>
                        <p:par>
                          <p:cTn id="34" fill="hold" nodeType="afterGroup">
                            <p:stCondLst>
                              <p:cond delay="1000"/>
                            </p:stCondLst>
                            <p:childTnLst>
                              <p:par>
                                <p:cTn id="35" presetID="21" presetClass="emph" presetSubtype="0" repeatCount="2000" fill="hold" grpId="1" nodeType="afterEffect">
                                  <p:stCondLst>
                                    <p:cond delay="0"/>
                                  </p:stCondLst>
                                  <p:childTnLst>
                                    <p:animClr clrSpc="hsl" dir="cw">
                                      <p:cBhvr override="childStyle">
                                        <p:cTn id="36" dur="2000" fill="hold"/>
                                        <p:tgtEl>
                                          <p:spTgt spid="108582"/>
                                        </p:tgtEl>
                                        <p:attrNameLst>
                                          <p:attrName>style.color</p:attrName>
                                        </p:attrNameLst>
                                      </p:cBhvr>
                                      <p:by>
                                        <p:hsl h="7200000" s="0" l="0"/>
                                      </p:by>
                                    </p:animClr>
                                    <p:animClr clrSpc="hsl" dir="cw">
                                      <p:cBhvr>
                                        <p:cTn id="37" dur="2000" fill="hold"/>
                                        <p:tgtEl>
                                          <p:spTgt spid="108582"/>
                                        </p:tgtEl>
                                        <p:attrNameLst>
                                          <p:attrName>fillcolor</p:attrName>
                                        </p:attrNameLst>
                                      </p:cBhvr>
                                      <p:by>
                                        <p:hsl h="7200000" s="0" l="0"/>
                                      </p:by>
                                    </p:animClr>
                                    <p:animClr clrSpc="hsl" dir="cw">
                                      <p:cBhvr>
                                        <p:cTn id="38" dur="2000" fill="hold"/>
                                        <p:tgtEl>
                                          <p:spTgt spid="108582"/>
                                        </p:tgtEl>
                                        <p:attrNameLst>
                                          <p:attrName>stroke.color</p:attrName>
                                        </p:attrNameLst>
                                      </p:cBhvr>
                                      <p:by>
                                        <p:hsl h="7200000" s="0" l="0"/>
                                      </p:by>
                                    </p:animClr>
                                    <p:set>
                                      <p:cBhvr>
                                        <p:cTn id="39" dur="2000" fill="hold"/>
                                        <p:tgtEl>
                                          <p:spTgt spid="108582"/>
                                        </p:tgtEl>
                                        <p:attrNameLst>
                                          <p:attrName>fill.type</p:attrName>
                                        </p:attrNameLst>
                                      </p:cBhvr>
                                      <p:to>
                                        <p:strVal val="solid"/>
                                      </p:to>
                                    </p:set>
                                  </p:childTnLst>
                                </p:cTn>
                              </p:par>
                              <p:par>
                                <p:cTn id="40" presetID="21" presetClass="emph" presetSubtype="0" repeatCount="2000" fill="hold" grpId="1" nodeType="withEffect">
                                  <p:stCondLst>
                                    <p:cond delay="0"/>
                                  </p:stCondLst>
                                  <p:childTnLst>
                                    <p:animClr clrSpc="hsl" dir="cw">
                                      <p:cBhvr override="childStyle">
                                        <p:cTn id="41" dur="2000" fill="hold"/>
                                        <p:tgtEl>
                                          <p:spTgt spid="108581"/>
                                        </p:tgtEl>
                                        <p:attrNameLst>
                                          <p:attrName>style.color</p:attrName>
                                        </p:attrNameLst>
                                      </p:cBhvr>
                                      <p:by>
                                        <p:hsl h="7200000" s="0" l="0"/>
                                      </p:by>
                                    </p:animClr>
                                    <p:animClr clrSpc="hsl" dir="cw">
                                      <p:cBhvr>
                                        <p:cTn id="42" dur="2000" fill="hold"/>
                                        <p:tgtEl>
                                          <p:spTgt spid="108581"/>
                                        </p:tgtEl>
                                        <p:attrNameLst>
                                          <p:attrName>fillcolor</p:attrName>
                                        </p:attrNameLst>
                                      </p:cBhvr>
                                      <p:by>
                                        <p:hsl h="7200000" s="0" l="0"/>
                                      </p:by>
                                    </p:animClr>
                                    <p:animClr clrSpc="hsl" dir="cw">
                                      <p:cBhvr>
                                        <p:cTn id="43" dur="2000" fill="hold"/>
                                        <p:tgtEl>
                                          <p:spTgt spid="108581"/>
                                        </p:tgtEl>
                                        <p:attrNameLst>
                                          <p:attrName>stroke.color</p:attrName>
                                        </p:attrNameLst>
                                      </p:cBhvr>
                                      <p:by>
                                        <p:hsl h="7200000" s="0" l="0"/>
                                      </p:by>
                                    </p:animClr>
                                    <p:set>
                                      <p:cBhvr>
                                        <p:cTn id="44" dur="2000" fill="hold"/>
                                        <p:tgtEl>
                                          <p:spTgt spid="108581"/>
                                        </p:tgtEl>
                                        <p:attrNameLst>
                                          <p:attrName>fill.type</p:attrName>
                                        </p:attrNameLst>
                                      </p:cBhvr>
                                      <p:to>
                                        <p:strVal val="solid"/>
                                      </p:to>
                                    </p:set>
                                  </p:childTnLst>
                                </p:cTn>
                              </p:par>
                              <p:par>
                                <p:cTn id="45" presetID="23" presetClass="entr" presetSubtype="16" fill="hold" grpId="0" nodeType="withEffect">
                                  <p:stCondLst>
                                    <p:cond delay="0"/>
                                  </p:stCondLst>
                                  <p:childTnLst>
                                    <p:set>
                                      <p:cBhvr>
                                        <p:cTn id="46" dur="1" fill="hold">
                                          <p:stCondLst>
                                            <p:cond delay="0"/>
                                          </p:stCondLst>
                                        </p:cTn>
                                        <p:tgtEl>
                                          <p:spTgt spid="108592"/>
                                        </p:tgtEl>
                                        <p:attrNameLst>
                                          <p:attrName>style.visibility</p:attrName>
                                        </p:attrNameLst>
                                      </p:cBhvr>
                                      <p:to>
                                        <p:strVal val="visible"/>
                                      </p:to>
                                    </p:set>
                                    <p:anim calcmode="lin" valueType="num">
                                      <p:cBhvr>
                                        <p:cTn id="47" dur="5000" fill="hold"/>
                                        <p:tgtEl>
                                          <p:spTgt spid="108592"/>
                                        </p:tgtEl>
                                        <p:attrNameLst>
                                          <p:attrName>ppt_w</p:attrName>
                                        </p:attrNameLst>
                                      </p:cBhvr>
                                      <p:tavLst>
                                        <p:tav tm="0">
                                          <p:val>
                                            <p:fltVal val="0"/>
                                          </p:val>
                                        </p:tav>
                                        <p:tav tm="100000">
                                          <p:val>
                                            <p:strVal val="#ppt_w"/>
                                          </p:val>
                                        </p:tav>
                                      </p:tavLst>
                                    </p:anim>
                                    <p:anim calcmode="lin" valueType="num">
                                      <p:cBhvr>
                                        <p:cTn id="48" dur="5000" fill="hold"/>
                                        <p:tgtEl>
                                          <p:spTgt spid="108592"/>
                                        </p:tgtEl>
                                        <p:attrNameLst>
                                          <p:attrName>ppt_h</p:attrName>
                                        </p:attrNameLst>
                                      </p:cBhvr>
                                      <p:tavLst>
                                        <p:tav tm="0">
                                          <p:val>
                                            <p:fltVal val="0"/>
                                          </p:val>
                                        </p:tav>
                                        <p:tav tm="100000">
                                          <p:val>
                                            <p:strVal val="#ppt_h"/>
                                          </p:val>
                                        </p:tav>
                                      </p:tavLst>
                                    </p:anim>
                                  </p:childTnLst>
                                </p:cTn>
                              </p:par>
                            </p:childTnLst>
                          </p:cTn>
                        </p:par>
                        <p:par>
                          <p:cTn id="49" fill="hold" nodeType="afterGroup">
                            <p:stCondLst>
                              <p:cond delay="6000"/>
                            </p:stCondLst>
                            <p:childTnLst>
                              <p:par>
                                <p:cTn id="50" presetID="23" presetClass="exit" presetSubtype="32" fill="hold" grpId="2" nodeType="afterEffect">
                                  <p:stCondLst>
                                    <p:cond delay="0"/>
                                  </p:stCondLst>
                                  <p:childTnLst>
                                    <p:anim calcmode="lin" valueType="num">
                                      <p:cBhvr>
                                        <p:cTn id="51" dur="2000"/>
                                        <p:tgtEl>
                                          <p:spTgt spid="108581"/>
                                        </p:tgtEl>
                                        <p:attrNameLst>
                                          <p:attrName>ppt_w</p:attrName>
                                        </p:attrNameLst>
                                      </p:cBhvr>
                                      <p:tavLst>
                                        <p:tav tm="0">
                                          <p:val>
                                            <p:strVal val="ppt_w"/>
                                          </p:val>
                                        </p:tav>
                                        <p:tav tm="100000">
                                          <p:val>
                                            <p:fltVal val="0"/>
                                          </p:val>
                                        </p:tav>
                                      </p:tavLst>
                                    </p:anim>
                                    <p:anim calcmode="lin" valueType="num">
                                      <p:cBhvr>
                                        <p:cTn id="52" dur="2000"/>
                                        <p:tgtEl>
                                          <p:spTgt spid="108581"/>
                                        </p:tgtEl>
                                        <p:attrNameLst>
                                          <p:attrName>ppt_h</p:attrName>
                                        </p:attrNameLst>
                                      </p:cBhvr>
                                      <p:tavLst>
                                        <p:tav tm="0">
                                          <p:val>
                                            <p:strVal val="ppt_h"/>
                                          </p:val>
                                        </p:tav>
                                        <p:tav tm="100000">
                                          <p:val>
                                            <p:fltVal val="0"/>
                                          </p:val>
                                        </p:tav>
                                      </p:tavLst>
                                    </p:anim>
                                    <p:set>
                                      <p:cBhvr>
                                        <p:cTn id="53" dur="1" fill="hold">
                                          <p:stCondLst>
                                            <p:cond delay="1999"/>
                                          </p:stCondLst>
                                        </p:cTn>
                                        <p:tgtEl>
                                          <p:spTgt spid="108581"/>
                                        </p:tgtEl>
                                        <p:attrNameLst>
                                          <p:attrName>style.visibility</p:attrName>
                                        </p:attrNameLst>
                                      </p:cBhvr>
                                      <p:to>
                                        <p:strVal val="hidden"/>
                                      </p:to>
                                    </p:set>
                                  </p:childTnLst>
                                </p:cTn>
                              </p:par>
                              <p:par>
                                <p:cTn id="54" presetID="23" presetClass="exit" presetSubtype="32" fill="hold" grpId="2" nodeType="withEffect">
                                  <p:stCondLst>
                                    <p:cond delay="0"/>
                                  </p:stCondLst>
                                  <p:childTnLst>
                                    <p:anim calcmode="lin" valueType="num">
                                      <p:cBhvr>
                                        <p:cTn id="55" dur="2000"/>
                                        <p:tgtEl>
                                          <p:spTgt spid="108582"/>
                                        </p:tgtEl>
                                        <p:attrNameLst>
                                          <p:attrName>ppt_w</p:attrName>
                                        </p:attrNameLst>
                                      </p:cBhvr>
                                      <p:tavLst>
                                        <p:tav tm="0">
                                          <p:val>
                                            <p:strVal val="ppt_w"/>
                                          </p:val>
                                        </p:tav>
                                        <p:tav tm="100000">
                                          <p:val>
                                            <p:fltVal val="0"/>
                                          </p:val>
                                        </p:tav>
                                      </p:tavLst>
                                    </p:anim>
                                    <p:anim calcmode="lin" valueType="num">
                                      <p:cBhvr>
                                        <p:cTn id="56" dur="2000"/>
                                        <p:tgtEl>
                                          <p:spTgt spid="108582"/>
                                        </p:tgtEl>
                                        <p:attrNameLst>
                                          <p:attrName>ppt_h</p:attrName>
                                        </p:attrNameLst>
                                      </p:cBhvr>
                                      <p:tavLst>
                                        <p:tav tm="0">
                                          <p:val>
                                            <p:strVal val="ppt_h"/>
                                          </p:val>
                                        </p:tav>
                                        <p:tav tm="100000">
                                          <p:val>
                                            <p:fltVal val="0"/>
                                          </p:val>
                                        </p:tav>
                                      </p:tavLst>
                                    </p:anim>
                                    <p:set>
                                      <p:cBhvr>
                                        <p:cTn id="57" dur="1" fill="hold">
                                          <p:stCondLst>
                                            <p:cond delay="1999"/>
                                          </p:stCondLst>
                                        </p:cTn>
                                        <p:tgtEl>
                                          <p:spTgt spid="108582"/>
                                        </p:tgtEl>
                                        <p:attrNameLst>
                                          <p:attrName>style.visibility</p:attrName>
                                        </p:attrNameLst>
                                      </p:cBhvr>
                                      <p:to>
                                        <p:strVal val="hidden"/>
                                      </p:to>
                                    </p:set>
                                  </p:childTnLst>
                                </p:cTn>
                              </p:par>
                            </p:childTnLst>
                          </p:cTn>
                        </p:par>
                        <p:par>
                          <p:cTn id="58" fill="hold" nodeType="afterGroup">
                            <p:stCondLst>
                              <p:cond delay="8000"/>
                            </p:stCondLst>
                            <p:childTnLst>
                              <p:par>
                                <p:cTn id="59" presetID="0" presetClass="path" presetSubtype="0" accel="50000" decel="50000" fill="hold" nodeType="afterEffect">
                                  <p:stCondLst>
                                    <p:cond delay="0"/>
                                  </p:stCondLst>
                                  <p:childTnLst>
                                    <p:animMotion origin="layout" path="M -3.33333E-6 4.07407E-6 C -0.11823 0.03009 -0.23645 0.06041 -0.28698 0.10254 C -0.3375 0.14467 -0.30069 0.22708 -0.30364 0.25254 " pathEditMode="relative" rAng="0" ptsTypes="aaA">
                                      <p:cBhvr>
                                        <p:cTn id="60" dur="2000" fill="hold"/>
                                        <p:tgtEl>
                                          <p:spTgt spid="108551"/>
                                        </p:tgtEl>
                                        <p:attrNameLst>
                                          <p:attrName>ppt_x</p:attrName>
                                          <p:attrName>ppt_y</p:attrName>
                                        </p:attrNameLst>
                                      </p:cBhvr>
                                      <p:rCtr x="-16875" y="12616"/>
                                    </p:animMotion>
                                  </p:childTnLst>
                                </p:cTn>
                              </p:par>
                            </p:childTnLst>
                          </p:cTn>
                        </p:par>
                        <p:par>
                          <p:cTn id="61" fill="hold" nodeType="afterGroup">
                            <p:stCondLst>
                              <p:cond delay="10000"/>
                            </p:stCondLst>
                            <p:childTnLst>
                              <p:par>
                                <p:cTn id="62" presetID="23" presetClass="exit" presetSubtype="32" fill="hold" grpId="1" nodeType="afterEffect">
                                  <p:stCondLst>
                                    <p:cond delay="0"/>
                                  </p:stCondLst>
                                  <p:childTnLst>
                                    <p:anim calcmode="lin" valueType="num">
                                      <p:cBhvr>
                                        <p:cTn id="63" dur="5000"/>
                                        <p:tgtEl>
                                          <p:spTgt spid="108592"/>
                                        </p:tgtEl>
                                        <p:attrNameLst>
                                          <p:attrName>ppt_w</p:attrName>
                                        </p:attrNameLst>
                                      </p:cBhvr>
                                      <p:tavLst>
                                        <p:tav tm="0">
                                          <p:val>
                                            <p:strVal val="ppt_w"/>
                                          </p:val>
                                        </p:tav>
                                        <p:tav tm="100000">
                                          <p:val>
                                            <p:fltVal val="0"/>
                                          </p:val>
                                        </p:tav>
                                      </p:tavLst>
                                    </p:anim>
                                    <p:anim calcmode="lin" valueType="num">
                                      <p:cBhvr>
                                        <p:cTn id="64" dur="5000"/>
                                        <p:tgtEl>
                                          <p:spTgt spid="108592"/>
                                        </p:tgtEl>
                                        <p:attrNameLst>
                                          <p:attrName>ppt_h</p:attrName>
                                        </p:attrNameLst>
                                      </p:cBhvr>
                                      <p:tavLst>
                                        <p:tav tm="0">
                                          <p:val>
                                            <p:strVal val="ppt_h"/>
                                          </p:val>
                                        </p:tav>
                                        <p:tav tm="100000">
                                          <p:val>
                                            <p:fltVal val="0"/>
                                          </p:val>
                                        </p:tav>
                                      </p:tavLst>
                                    </p:anim>
                                    <p:set>
                                      <p:cBhvr>
                                        <p:cTn id="65" dur="1" fill="hold">
                                          <p:stCondLst>
                                            <p:cond delay="4999"/>
                                          </p:stCondLst>
                                        </p:cTn>
                                        <p:tgtEl>
                                          <p:spTgt spid="108592"/>
                                        </p:tgtEl>
                                        <p:attrNameLst>
                                          <p:attrName>style.visibility</p:attrName>
                                        </p:attrNameLst>
                                      </p:cBhvr>
                                      <p:to>
                                        <p:strVal val="hidden"/>
                                      </p:to>
                                    </p:set>
                                  </p:childTnLst>
                                </p:cTn>
                              </p:par>
                            </p:childTnLst>
                          </p:cTn>
                        </p:par>
                        <p:par>
                          <p:cTn id="66" fill="hold" nodeType="afterGroup">
                            <p:stCondLst>
                              <p:cond delay="15000"/>
                            </p:stCondLst>
                            <p:childTnLst>
                              <p:par>
                                <p:cTn id="67" presetID="3" presetClass="entr" presetSubtype="10" fill="hold" grpId="0" nodeType="afterEffect">
                                  <p:stCondLst>
                                    <p:cond delay="0"/>
                                  </p:stCondLst>
                                  <p:childTnLst>
                                    <p:set>
                                      <p:cBhvr>
                                        <p:cTn id="68" dur="1" fill="hold">
                                          <p:stCondLst>
                                            <p:cond delay="0"/>
                                          </p:stCondLst>
                                        </p:cTn>
                                        <p:tgtEl>
                                          <p:spTgt spid="108547"/>
                                        </p:tgtEl>
                                        <p:attrNameLst>
                                          <p:attrName>style.visibility</p:attrName>
                                        </p:attrNameLst>
                                      </p:cBhvr>
                                      <p:to>
                                        <p:strVal val="visible"/>
                                      </p:to>
                                    </p:set>
                                    <p:animEffect transition="in" filter="blinds(horizontal)">
                                      <p:cBhvr>
                                        <p:cTn id="69" dur="500"/>
                                        <p:tgtEl>
                                          <p:spTgt spid="108547"/>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108549"/>
                                        </p:tgtEl>
                                        <p:attrNameLst>
                                          <p:attrName>style.visibility</p:attrName>
                                        </p:attrNameLst>
                                      </p:cBhvr>
                                      <p:to>
                                        <p:strVal val="visible"/>
                                      </p:to>
                                    </p:set>
                                    <p:animEffect transition="in" filter="blinds(horizontal)">
                                      <p:cBhvr>
                                        <p:cTn id="72" dur="500"/>
                                        <p:tgtEl>
                                          <p:spTgt spid="108549"/>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108546"/>
                                        </p:tgtEl>
                                        <p:attrNameLst>
                                          <p:attrName>style.visibility</p:attrName>
                                        </p:attrNameLst>
                                      </p:cBhvr>
                                      <p:to>
                                        <p:strVal val="visible"/>
                                      </p:to>
                                    </p:set>
                                    <p:animEffect transition="in" filter="blinds(horizontal)">
                                      <p:cBhvr>
                                        <p:cTn id="75" dur="500"/>
                                        <p:tgtEl>
                                          <p:spTgt spid="108546"/>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blinds(horizontal)">
                                      <p:cBhvr>
                                        <p:cTn id="7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animBg="1"/>
      <p:bldP spid="108547" grpId="0" animBg="1"/>
      <p:bldP spid="108549" grpId="0" animBg="1"/>
      <p:bldP spid="108550" grpId="0" animBg="1"/>
      <p:bldP spid="108580" grpId="0"/>
      <p:bldP spid="108581" grpId="0" animBg="1"/>
      <p:bldP spid="108581" grpId="1" animBg="1"/>
      <p:bldP spid="108581" grpId="2" animBg="1"/>
      <p:bldP spid="108582" grpId="0" animBg="1"/>
      <p:bldP spid="108582" grpId="1" animBg="1"/>
      <p:bldP spid="108582" grpId="2" animBg="1"/>
      <p:bldP spid="108583" grpId="0"/>
      <p:bldP spid="108592" grpId="0" animBg="1"/>
      <p:bldP spid="108592" grpId="1" animBg="1"/>
      <p:bldP spid="50"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606</TotalTime>
  <Words>920</Words>
  <Application>Microsoft Office PowerPoint</Application>
  <PresentationFormat>On-screen Show (4:3)</PresentationFormat>
  <Paragraphs>99</Paragraphs>
  <Slides>24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.VnTime</vt:lpstr>
      <vt:lpstr>Arial</vt:lpstr>
      <vt:lpstr>Calibri</vt:lpstr>
      <vt:lpstr>Franklin Gothic Book</vt:lpstr>
      <vt:lpstr>Franklin Gothic Medium</vt:lpstr>
      <vt:lpstr>Times New Roman</vt:lpstr>
      <vt:lpstr>VNI-Times</vt:lpstr>
      <vt:lpstr>Wingdings</vt:lpstr>
      <vt:lpstr>Wingdings 2</vt: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hoangnamvn</dc:creator>
  <cp:lastModifiedBy>QuiNguyen</cp:lastModifiedBy>
  <cp:revision>59</cp:revision>
  <dcterms:created xsi:type="dcterms:W3CDTF">2013-10-31T13:25:40Z</dcterms:created>
  <dcterms:modified xsi:type="dcterms:W3CDTF">2020-11-26T23:48:57Z</dcterms:modified>
</cp:coreProperties>
</file>