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65" r:id="rId3"/>
    <p:sldId id="267" r:id="rId4"/>
    <p:sldId id="256" r:id="rId5"/>
    <p:sldId id="257" r:id="rId6"/>
    <p:sldId id="268" r:id="rId7"/>
    <p:sldId id="269" r:id="rId8"/>
    <p:sldId id="26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6C7F6-7132-46A2-98DD-98AB926856EB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6EAE-7EE4-4025-9519-E1D05ADAC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 số thành tựu tạo giống bằng gây đột biến ở Việt Nam.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Tạo được nhiều chủng VSV, nhiều giống lúa, đậu tương… có nhiều đặc tính quý.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Sử dụng Cônsixin tạo được dâu tằm tứ bội 4n.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Xử lí NMU/Táo Gia Lộc → Táo má hồng cho năng suất cao, phẩm chất tốt, 02 vụ/năm.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Sản xuất penicilin, vacxin...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6EAE-7EE4-4025-9519-E1D05ADACD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Nuôi cấy mô, tế bào trong ống nghiệm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cây mới : Nhân nhanh  các giống cây quý, tạo sự đồng nhất kiểu gen của quần thể cây trồng.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Lai tế bào sinh dưỡng (Dung hợp hai tế bào trần)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tạo giống lai khác loài ở thực vật.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Nuôi cấy hạt phấn, noãn chưa thụ tinh trong ống nghiệm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cây đơn bội (n)  cây lưỡng bội (2n).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6EAE-7EE4-4025-9519-E1D05ADACD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- Tách nhân TB của cơ thể cần nhân bản và chuyển vào Trứng đã hủy nhân ® TB chứa nhân 2n của động vật cần nhân bản ® Nuôi TB chuyển nhân trong ống nghiệm cho phát triển thành phôi ® Cấy phôi vào tử cung cái giống cho mang thai, sinh sản bình thường.</a:t>
            </a:r>
          </a:p>
          <a:p>
            <a:r>
              <a:rPr lang="vi-VN" dirty="0" smtClean="0"/>
              <a:t>- Tạo được nhiều vật nuôi cùng mang các gen quý.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6EAE-7EE4-4025-9519-E1D05ADACD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9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Phôi được tách thành nhiều phôi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tử cung các vật cái giống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mỗi phôi sẽ phát triển thành một cơ thể mới.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6EAE-7EE4-4025-9519-E1D05ADACD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3CB8-4FD3-4E37-BADD-E53C679C0A71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6FAA-1806-487F-8EFB-6AD99409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phao hoa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2514600" y="533400"/>
            <a:ext cx="4191000" cy="3735388"/>
            <a:chOff x="2064" y="1344"/>
            <a:chExt cx="1632" cy="1824"/>
          </a:xfrm>
        </p:grpSpPr>
        <p:sp>
          <p:nvSpPr>
            <p:cNvPr id="7066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100" y="1344"/>
              <a:ext cx="1560" cy="16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vi-VN" sz="2800" kern="10" spc="56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THPT</a:t>
              </a:r>
              <a:endParaRPr lang="en-US" sz="2800" kern="10" spc="56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1776"/>
              <a:ext cx="1632" cy="139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58077"/>
                </a:avLst>
              </a:prstTxWarp>
            </a:bodyPr>
            <a:lstStyle/>
            <a:p>
              <a:r>
                <a:rPr lang="en-US" sz="2800" kern="10" spc="56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THPT TRẦN VĂN BẢY</a:t>
              </a:r>
            </a:p>
          </p:txBody>
        </p:sp>
      </p:grp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3670300" y="1320800"/>
            <a:ext cx="1905000" cy="20843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TỐT</a:t>
            </a:r>
          </a:p>
          <a:p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--------  </a:t>
            </a:r>
          </a:p>
          <a:p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2362200" y="6096000"/>
            <a:ext cx="535305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Naêm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Hoïc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2020 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-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Bodon-Poster" pitchFamily="2" charset="0"/>
              </a:rPr>
              <a:t>2021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VNI-Bodon-Poster" pitchFamily="2" charset="0"/>
            </a:endParaRPr>
          </a:p>
        </p:txBody>
      </p:sp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838200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Kính chaøo quyù thaày coâ vaø caùc em hoïc sinh!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09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5" grpId="0" animBg="1"/>
      <p:bldP spid="70665" grpId="1" animBg="1"/>
      <p:bldP spid="70666" grpId="0" animBg="1"/>
      <p:bldP spid="706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56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TẠO GIỐNG BẰNG PHƯƠNG PHÁP GÂY ĐỘT BIẾN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VÀ CÔNG NGHỆ TẾ BÀO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572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I – TẠO GIỐNG BẰNG PHƯƠNG PHÁP GÂY ĐỘT BIẾN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smtClean="0">
                <a:solidFill>
                  <a:srgbClr val="00B050"/>
                </a:solidFill>
              </a:rPr>
              <a:t>Quy trình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</a:rPr>
              <a:t>Bước 1: Xử lí mẫu vật bằng tác nhân đột biến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</a:rPr>
              <a:t>Bước 2: Chọn lọc các cá thể đột biến có kiểu hình mong muốn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</a:rPr>
              <a:t>Bước 3: Tạo dòng thuần chủng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b="1" smtClean="0">
                <a:solidFill>
                  <a:srgbClr val="00B050"/>
                </a:solidFill>
              </a:rPr>
              <a:t>2. Một số thành tựu tạo giống ở Việt Nam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</a:rPr>
              <a:t>Đối với vi sinh vật: Tạo ra các giống nấm, vi khuẩn đột biến để sản xuất thuốc, kháng sinh, vitamin, prôtêin...cho năng suất cao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</a:rPr>
              <a:t>Đối với thực vật: Lúa, đậu tương, ngô, dâu tằm...cho năng suất cao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3962400"/>
            <a:ext cx="6096000" cy="2438400"/>
          </a:xfrm>
          <a:prstGeom prst="wedgeRoundRectCallout">
            <a:avLst>
              <a:gd name="adj1" fmla="val -60530"/>
              <a:gd name="adj2" fmla="val -578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</a:rPr>
              <a:t>Em hãy nêu một số thanh tựu tạo giống ở Việt Nam?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743200" y="990600"/>
            <a:ext cx="6096000" cy="2438400"/>
          </a:xfrm>
          <a:prstGeom prst="wedgeRoundRectCallout">
            <a:avLst>
              <a:gd name="adj1" fmla="val -60046"/>
              <a:gd name="adj2" fmla="val -324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</a:rPr>
              <a:t>Em hãy nêu quy trình tạo giống bằng phương pháp gây đột biến? </a:t>
            </a:r>
            <a:endParaRPr lang="en-US" sz="32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1"/>
              <a:chOff x="0" y="0"/>
              <a:chExt cx="9144000" cy="6858001"/>
            </a:xfrm>
          </p:grpSpPr>
          <p:pic>
            <p:nvPicPr>
              <p:cNvPr id="1030" name="Picture 6" descr="http://sangnghiep.com/uploads/news/2011_11/trong-dau-nuoi-tam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4368800" cy="3276600"/>
              </a:xfrm>
              <a:prstGeom prst="rect">
                <a:avLst/>
              </a:prstGeom>
              <a:noFill/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0" y="3352800"/>
                <a:ext cx="9144000" cy="3505201"/>
                <a:chOff x="0" y="3352800"/>
                <a:chExt cx="9144000" cy="3505201"/>
              </a:xfrm>
            </p:grpSpPr>
            <p:pic>
              <p:nvPicPr>
                <p:cNvPr id="1026" name="Picture 2" descr="http://vietseri.mov.mn/files/assets/dau_vh13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8200" y="3352800"/>
                  <a:ext cx="4495800" cy="3505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4" name="Picture 10" descr="http://i.vietnamdoc.net/data/image/2015/03/26/cay-dau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3352801"/>
                  <a:ext cx="4495800" cy="3505200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6248400" y="6553200"/>
                  <a:ext cx="1752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mtClean="0">
                      <a:solidFill>
                        <a:srgbClr val="000099"/>
                      </a:solidFill>
                    </a:rPr>
                    <a:t>Dâu tam bội</a:t>
                  </a:r>
                  <a:endParaRPr lang="en-US" b="1">
                    <a:solidFill>
                      <a:srgbClr val="000099"/>
                    </a:solidFill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1524000" y="6553200"/>
              <a:ext cx="1752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000099"/>
                  </a:solidFill>
                </a:rPr>
                <a:t>Dâu lưỡng bội</a:t>
              </a:r>
              <a:endParaRPr lang="en-US" b="1">
                <a:solidFill>
                  <a:srgbClr val="000099"/>
                </a:solidFill>
              </a:endParaRPr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343400" y="0"/>
            <a:ext cx="4800600" cy="3429000"/>
          </a:xfrm>
          <a:prstGeom prst="cloudCallout">
            <a:avLst>
              <a:gd name="adj1" fmla="val -52477"/>
              <a:gd name="adj2" fmla="val 81425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Với những kiến thức đã học, em hãy đề xuất cách thức nhận biết sơ bộ các cây tứ bội trong số các cây đơn bội?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-1"/>
            <a:ext cx="9144000" cy="3581401"/>
            <a:chOff x="0" y="-1"/>
            <a:chExt cx="9144000" cy="3581401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-1"/>
              <a:ext cx="9144000" cy="3581401"/>
              <a:chOff x="0" y="-1"/>
              <a:chExt cx="9144000" cy="3581401"/>
            </a:xfrm>
          </p:grpSpPr>
          <p:pic>
            <p:nvPicPr>
              <p:cNvPr id="14344" name="Picture 8" descr="http://images.tienphong.vn/Uploaded/thien/2014_01_24/lua_FNAY.jpg.ashx?w=660&amp;h=371&amp;crop=aut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25296" y="-1"/>
                <a:ext cx="4572000" cy="3556379"/>
              </a:xfrm>
              <a:prstGeom prst="rect">
                <a:avLst/>
              </a:prstGeom>
              <a:noFill/>
            </p:spPr>
          </p:pic>
          <p:pic>
            <p:nvPicPr>
              <p:cNvPr id="14338" name="Picture 2" descr="http://www.agi.gov.vn/files/images/thuvienanh/KC05/ND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4343400" cy="3576918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828800" y="2438400"/>
                <a:ext cx="5334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95800" y="0"/>
                <a:ext cx="4648200" cy="3581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Equation" r:id="rId5" imgW="114120" imgH="215640" progId="Equation.3">
                      <p:embed/>
                    </p:oleObj>
                  </mc:Choice>
                  <mc:Fallback>
                    <p:oleObj name="Equation" r:id="rId5" imgW="114120" imgH="215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4850" y="3321050"/>
                            <a:ext cx="114300" cy="215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Group 44"/>
            <p:cNvGrpSpPr/>
            <p:nvPr/>
          </p:nvGrpSpPr>
          <p:grpSpPr>
            <a:xfrm>
              <a:off x="2209800" y="1981200"/>
              <a:ext cx="2286000" cy="838200"/>
              <a:chOff x="-2057400" y="3048000"/>
              <a:chExt cx="2286000" cy="8382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-2057400" y="3200400"/>
                <a:ext cx="1600200" cy="685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-2057400" y="3733800"/>
                <a:ext cx="1752600" cy="152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V="1">
                <a:off x="-571500" y="3086100"/>
                <a:ext cx="152400" cy="76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-381000" y="3810000"/>
                <a:ext cx="152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-533400" y="3048000"/>
                <a:ext cx="762000" cy="304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-304800" y="3352800"/>
                <a:ext cx="53340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-1" y="3657600"/>
            <a:ext cx="9144001" cy="3200400"/>
            <a:chOff x="-1" y="3657600"/>
            <a:chExt cx="9144001" cy="3200400"/>
          </a:xfrm>
        </p:grpSpPr>
        <p:grpSp>
          <p:nvGrpSpPr>
            <p:cNvPr id="29" name="Group 28"/>
            <p:cNvGrpSpPr/>
            <p:nvPr/>
          </p:nvGrpSpPr>
          <p:grpSpPr>
            <a:xfrm>
              <a:off x="-1" y="3657600"/>
              <a:ext cx="9144001" cy="3200400"/>
              <a:chOff x="-1" y="3657600"/>
              <a:chExt cx="9144001" cy="32004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3657600"/>
                <a:ext cx="9144001" cy="3200400"/>
                <a:chOff x="-1" y="3657600"/>
                <a:chExt cx="9144001" cy="3200400"/>
              </a:xfrm>
            </p:grpSpPr>
            <p:pic>
              <p:nvPicPr>
                <p:cNvPr id="14348" name="Picture 12" descr="http://www.tindachieu.com/news/wp-content/uploads/2010/10/tam-va-tam-xoan-image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448432" y="3733800"/>
                  <a:ext cx="4695568" cy="3124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762000" y="5638800"/>
                  <a:ext cx="533400" cy="609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495800" y="3657600"/>
                  <a:ext cx="4648200" cy="3200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350" name="Picture 14" descr="https://encrypted-tbn3.gstatic.com/images?q=tbn:ANd9GcSwuxbnQNivuq9AbCbcEhjTspX9KM5szeOqqLAWf4vUyuheDxStMw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1" y="3657600"/>
                  <a:ext cx="4343397" cy="32004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838200" y="5867400"/>
                <a:ext cx="5334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219200" y="5029200"/>
              <a:ext cx="3200400" cy="1066800"/>
              <a:chOff x="1219200" y="5029200"/>
              <a:chExt cx="3200400" cy="10668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1219200" y="5257800"/>
                <a:ext cx="2514600" cy="838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219200" y="5867400"/>
                <a:ext cx="2590800" cy="228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V="1">
                <a:off x="3581400" y="5105400"/>
                <a:ext cx="228600" cy="76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733800" y="5943600"/>
                <a:ext cx="152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657600" y="5029200"/>
                <a:ext cx="762000" cy="457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810000" y="5486400"/>
                <a:ext cx="60960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1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II – TẠO GIỐNG BẰNG CÔNG NGHỆ TẾ BÀO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nghệ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bào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vật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nuôi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cấy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pháp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Ưu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b="1" dirty="0" smtClean="0"/>
              <a:t>b) Lai </a:t>
            </a:r>
            <a:r>
              <a:rPr lang="en-US" sz="2400" b="1" dirty="0" err="1" smtClean="0"/>
              <a:t>tế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dưỡng</a:t>
            </a:r>
            <a:r>
              <a:rPr lang="en-US" sz="2400" b="1" dirty="0" smtClean="0"/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pháp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Ưu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b="1" dirty="0" smtClean="0"/>
              <a:t>c) </a:t>
            </a:r>
            <a:r>
              <a:rPr lang="en-US" sz="2400" b="1" dirty="0" err="1" smtClean="0"/>
              <a:t>Nuôi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phấn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tinh</a:t>
            </a:r>
            <a:r>
              <a:rPr lang="en-US" sz="2400" b="1" dirty="0" smtClean="0"/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pháp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</a:rPr>
              <a:t>Ưu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" name="Picture 6" descr="http://ppdhsinhhoc12.weebly.com/uploads/2/1/7/9/21790800/1676554.jpg?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5943600" cy="4953000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6" name="Group 5"/>
          <p:cNvGrpSpPr/>
          <p:nvPr/>
        </p:nvGrpSpPr>
        <p:grpSpPr>
          <a:xfrm>
            <a:off x="3505200" y="1676400"/>
            <a:ext cx="5638800" cy="5029200"/>
            <a:chOff x="0" y="152400"/>
            <a:chExt cx="9067800" cy="6705600"/>
          </a:xfrm>
        </p:grpSpPr>
        <p:pic>
          <p:nvPicPr>
            <p:cNvPr id="7" name="Picture 8" descr="http://image.slidesharecdn.com/s12bai19taogiongbangphuongphapgaydotbienvacongnghetebao-111214094819-phpapp01/95/s12-bai-19-tao-giong-bang-phuong-phap-gay-dot-bien-va-cong-nghe-te-bao-11-728.jpg?cb=13238569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52400"/>
              <a:ext cx="8153400" cy="5200651"/>
            </a:xfrm>
            <a:prstGeom prst="rect">
              <a:avLst/>
            </a:prstGeom>
            <a:noFill/>
          </p:spPr>
        </p:pic>
        <p:pic>
          <p:nvPicPr>
            <p:cNvPr id="8" name="Picture 10" descr="http://image.slidesharecdn.com/s12bai19taogiongbangphuongphapgaydotbienvacongnghetebao-111214094819-phpapp01/95/s12-bai-19-tao-giong-bang-phuong-phap-gay-dot-bien-va-cong-nghe-te-bao-12-728.jpg?cb=13238569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3886200"/>
              <a:ext cx="3962400" cy="2971800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://ppdhsinhhoc12.weebly.com/uploads/2/1/7/9/21790800/4118150.jpg?4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19200"/>
            <a:ext cx="5638800" cy="335280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28600" y="4114800"/>
            <a:ext cx="2286000" cy="2438400"/>
          </a:xfrm>
          <a:prstGeom prst="wedgeRoundRectCallout">
            <a:avLst>
              <a:gd name="adj1" fmla="val -1467"/>
              <a:gd name="adj2" fmla="val -100096"/>
              <a:gd name="adj3" fmla="val 16667"/>
            </a:avLst>
          </a:prstGeom>
          <a:solidFill>
            <a:schemeClr val="bg2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99"/>
                </a:solidFill>
              </a:rPr>
              <a:t>Em hãy nêu phương pháp và ưu điểm của công nghệ nuôi cấy mô tế bào?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362200" y="5257800"/>
            <a:ext cx="3048000" cy="1447800"/>
          </a:xfrm>
          <a:prstGeom prst="wedgeRoundRectCallout">
            <a:avLst>
              <a:gd name="adj1" fmla="val -44044"/>
              <a:gd name="adj2" fmla="val -122825"/>
              <a:gd name="adj3" fmla="val 16667"/>
            </a:avLst>
          </a:prstGeom>
          <a:solidFill>
            <a:schemeClr val="bg2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99"/>
                </a:solidFill>
              </a:rPr>
              <a:t>Em hãy nêu phương pháp và ưu điểm của lai tế bào sinh dưỡng?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0" y="5105400"/>
            <a:ext cx="3962400" cy="1524000"/>
          </a:xfrm>
          <a:prstGeom prst="wedgeRoundRectCallout">
            <a:avLst>
              <a:gd name="adj1" fmla="val -76938"/>
              <a:gd name="adj2" fmla="val -26597"/>
              <a:gd name="adj3" fmla="val 16667"/>
            </a:avLst>
          </a:prstGeom>
          <a:solidFill>
            <a:schemeClr val="bg2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99"/>
                </a:solidFill>
              </a:rPr>
              <a:t>Phương pháp và ưu điểm của nuôi cấy hạt phấn là gì?</a:t>
            </a:r>
            <a:endParaRPr lang="en-US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4482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51435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nghệ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bào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vật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514350" algn="just">
              <a:lnSpc>
                <a:spcPct val="150000"/>
              </a:lnSpc>
            </a:pPr>
            <a:r>
              <a:rPr lang="en-US" sz="2400" b="1" dirty="0" smtClean="0"/>
              <a:t>a)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vô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endParaRPr lang="en-US" sz="2400" b="1" dirty="0" smtClean="0"/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</a:rPr>
              <a:t> 1: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</a:rPr>
              <a:t> 2: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</a:rPr>
              <a:t> 3:</a:t>
            </a:r>
          </a:p>
          <a:p>
            <a:pPr marL="457200" indent="-514350"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38600" y="381000"/>
            <a:ext cx="5105400" cy="6248400"/>
            <a:chOff x="4038600" y="381000"/>
            <a:chExt cx="5105400" cy="6248400"/>
          </a:xfrm>
        </p:grpSpPr>
        <p:pic>
          <p:nvPicPr>
            <p:cNvPr id="3" name="Picture 2" descr="https://sites.google.com/site/sinhhoc101112/_/rsrc/1354328576333/sinh-hoc/sinh-hoc-12/phan-v-co-che-di-truyen--bien-di/chuong-iv-ung-dung-di-truyen-hoc/bai19taogiongbangcongnghetebao/Nhan%20ban%20vo%20tinh%20cuu%20Doll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1000"/>
              <a:ext cx="3581400" cy="6248400"/>
            </a:xfrm>
            <a:prstGeom prst="rect">
              <a:avLst/>
            </a:prstGeom>
            <a:noFill/>
          </p:spPr>
        </p:pic>
        <p:sp>
          <p:nvSpPr>
            <p:cNvPr id="4" name="Left Brace 3"/>
            <p:cNvSpPr/>
            <p:nvPr/>
          </p:nvSpPr>
          <p:spPr>
            <a:xfrm>
              <a:off x="5105400" y="1066800"/>
              <a:ext cx="457200" cy="1600200"/>
            </a:xfrm>
            <a:prstGeom prst="leftBrac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5105400" y="2819400"/>
              <a:ext cx="457200" cy="1600200"/>
            </a:xfrm>
            <a:prstGeom prst="leftBrac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>
              <a:off x="5105400" y="4572000"/>
              <a:ext cx="457200" cy="1600200"/>
            </a:xfrm>
            <a:prstGeom prst="leftBrac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16719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</a:rPr>
                <a:t>Bước 1</a:t>
              </a:r>
              <a:endParaRPr 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3352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</a:rPr>
                <a:t>Bước 2</a:t>
              </a:r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5105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</a:rPr>
                <a:t>Bước 3</a:t>
              </a:r>
              <a:endParaRPr lang="en-US" sz="2400"/>
            </a:p>
          </p:txBody>
        </p:sp>
      </p:grpSp>
      <p:sp>
        <p:nvSpPr>
          <p:cNvPr id="14" name="Cloud Callout 13"/>
          <p:cNvSpPr/>
          <p:nvPr/>
        </p:nvSpPr>
        <p:spPr>
          <a:xfrm>
            <a:off x="0" y="3657600"/>
            <a:ext cx="4114800" cy="2895600"/>
          </a:xfrm>
          <a:prstGeom prst="cloudCallout">
            <a:avLst>
              <a:gd name="adj1" fmla="val -23716"/>
              <a:gd name="adj2" fmla="val 59084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99"/>
                </a:solidFill>
              </a:rPr>
              <a:t>Em hãy trình bày các bước nhân bản vô tính và đặc điểm cừu con sinh ra?</a:t>
            </a:r>
            <a:endParaRPr lang="en-US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4482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514350" algn="just">
              <a:lnSpc>
                <a:spcPct val="150000"/>
              </a:lnSpc>
            </a:pPr>
            <a:r>
              <a:rPr lang="en-US" sz="2400" b="1" smtClean="0"/>
              <a:t>b) Cấy truyền phôi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</a:rPr>
              <a:t>Bước 1: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</a:rPr>
              <a:t>Bước 2: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</a:rPr>
              <a:t>Bước 3:</a:t>
            </a:r>
          </a:p>
          <a:p>
            <a:pPr marL="457200" indent="-514350" algn="just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</a:rPr>
              <a:t>Bước 4:</a:t>
            </a:r>
          </a:p>
          <a:p>
            <a:pPr marL="457200" indent="-514350" algn="just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</a:rPr>
              <a:t>* Đặc điểm:</a:t>
            </a:r>
          </a:p>
        </p:txBody>
      </p:sp>
      <p:sp>
        <p:nvSpPr>
          <p:cNvPr id="3074" name="AutoShape 2" descr="http://3.bp.blogspot.com/-A9corttltQ4/UpS3QMXZDAI/AAAAAAAADnY/BDcix6BxYII/s1600/addgateway_clon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://3.bp.blogspot.com/-A9corttltQ4/UpS3QMXZDAI/AAAAAAAADnY/BDcix6BxYII/s1600/addgateway_clon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://3.bp.blogspot.com/-A9corttltQ4/UpS3QMXZDAI/AAAAAAAADnY/BDcix6BxYII/s1600/addgateway_clon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29000" y="685800"/>
            <a:ext cx="5715000" cy="5033665"/>
            <a:chOff x="3429000" y="685800"/>
            <a:chExt cx="5715000" cy="5033665"/>
          </a:xfrm>
        </p:grpSpPr>
        <p:grpSp>
          <p:nvGrpSpPr>
            <p:cNvPr id="18" name="Group 17"/>
            <p:cNvGrpSpPr/>
            <p:nvPr/>
          </p:nvGrpSpPr>
          <p:grpSpPr>
            <a:xfrm>
              <a:off x="3581400" y="685800"/>
              <a:ext cx="5486400" cy="5033665"/>
              <a:chOff x="3581400" y="685800"/>
              <a:chExt cx="5486400" cy="503366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789643" y="5257800"/>
                <a:ext cx="1087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</a:rPr>
                  <a:t>Bước 1</a:t>
                </a:r>
                <a:endParaRPr 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1243" y="5253335"/>
                <a:ext cx="1087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</a:rPr>
                  <a:t>Bước 2</a:t>
                </a:r>
                <a:endParaRPr lang="en-US" sz="2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53200" y="5257800"/>
                <a:ext cx="1087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</a:rPr>
                  <a:t>Bước 3</a:t>
                </a:r>
                <a:endParaRPr lang="en-US" sz="2400"/>
              </a:p>
            </p:txBody>
          </p:sp>
          <p:pic>
            <p:nvPicPr>
              <p:cNvPr id="12" name="Picture 11" descr="Kết quả hình ảnh cho cấy truyền phôi bò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1400" y="685800"/>
                <a:ext cx="5486400" cy="4191000"/>
              </a:xfrm>
              <a:prstGeom prst="rect">
                <a:avLst/>
              </a:prstGeom>
              <a:noFill/>
            </p:spPr>
          </p:pic>
          <p:sp>
            <p:nvSpPr>
              <p:cNvPr id="11" name="Right Brace 10"/>
              <p:cNvSpPr/>
              <p:nvPr/>
            </p:nvSpPr>
            <p:spPr>
              <a:xfrm rot="5400000">
                <a:off x="4114800" y="4343400"/>
                <a:ext cx="495300" cy="125730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Brace 12"/>
              <p:cNvSpPr/>
              <p:nvPr/>
            </p:nvSpPr>
            <p:spPr>
              <a:xfrm rot="5400000">
                <a:off x="6800850" y="4476750"/>
                <a:ext cx="495300" cy="99060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Brace 13"/>
              <p:cNvSpPr/>
              <p:nvPr/>
            </p:nvSpPr>
            <p:spPr>
              <a:xfrm rot="5400000">
                <a:off x="5505450" y="4324350"/>
                <a:ext cx="495300" cy="129540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Brace 15"/>
              <p:cNvSpPr/>
              <p:nvPr/>
            </p:nvSpPr>
            <p:spPr>
              <a:xfrm rot="5400000">
                <a:off x="8058150" y="4362450"/>
                <a:ext cx="495300" cy="121920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828243" y="5257800"/>
                <a:ext cx="1087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</a:rPr>
                  <a:t>Bước 4</a:t>
                </a:r>
                <a:endParaRPr lang="en-US" sz="240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429000" y="1905000"/>
              <a:ext cx="2286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990600"/>
              <a:ext cx="2286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5800" y="2971800"/>
              <a:ext cx="1219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38800" y="32766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72400" y="30480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loud Callout 24"/>
          <p:cNvSpPr/>
          <p:nvPr/>
        </p:nvSpPr>
        <p:spPr>
          <a:xfrm>
            <a:off x="0" y="3581400"/>
            <a:ext cx="3657600" cy="2819400"/>
          </a:xfrm>
          <a:prstGeom prst="cloudCallou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99"/>
                </a:solidFill>
              </a:rPr>
              <a:t>Hãy trình bày các bước cấy truyền phôi và đặc điểm của của đàn vật nuôi cấy truyền phôi? 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 descr="60%"/>
          <p:cNvSpPr>
            <a:spLocks noChangeArrowheads="1"/>
          </p:cNvSpPr>
          <p:nvPr/>
        </p:nvSpPr>
        <p:spPr bwMode="auto">
          <a:xfrm>
            <a:off x="52578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Rectangle 9" descr="60%"/>
          <p:cNvSpPr>
            <a:spLocks noChangeArrowheads="1"/>
          </p:cNvSpPr>
          <p:nvPr/>
        </p:nvSpPr>
        <p:spPr bwMode="auto">
          <a:xfrm>
            <a:off x="57150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" name="Rectangle 10" descr="60%"/>
          <p:cNvSpPr>
            <a:spLocks noChangeArrowheads="1"/>
          </p:cNvSpPr>
          <p:nvPr/>
        </p:nvSpPr>
        <p:spPr bwMode="auto">
          <a:xfrm>
            <a:off x="61722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" name="Rectangle 11" descr="60%"/>
          <p:cNvSpPr>
            <a:spLocks noChangeArrowheads="1"/>
          </p:cNvSpPr>
          <p:nvPr/>
        </p:nvSpPr>
        <p:spPr bwMode="auto">
          <a:xfrm>
            <a:off x="66294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1" name="Rectangle 13" descr="60%"/>
          <p:cNvSpPr>
            <a:spLocks noChangeArrowheads="1"/>
          </p:cNvSpPr>
          <p:nvPr/>
        </p:nvSpPr>
        <p:spPr bwMode="auto">
          <a:xfrm>
            <a:off x="38862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" name="Rectangle 14" descr="80%"/>
          <p:cNvSpPr>
            <a:spLocks noChangeArrowheads="1"/>
          </p:cNvSpPr>
          <p:nvPr/>
        </p:nvSpPr>
        <p:spPr bwMode="auto">
          <a:xfrm>
            <a:off x="4343400" y="12954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Rectangle 15" descr="60%"/>
          <p:cNvSpPr>
            <a:spLocks noChangeArrowheads="1"/>
          </p:cNvSpPr>
          <p:nvPr/>
        </p:nvSpPr>
        <p:spPr bwMode="auto">
          <a:xfrm>
            <a:off x="4800600" y="1295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0" name="Oval 56" descr="40%"/>
          <p:cNvSpPr>
            <a:spLocks noChangeArrowheads="1"/>
          </p:cNvSpPr>
          <p:nvPr/>
        </p:nvSpPr>
        <p:spPr bwMode="auto">
          <a:xfrm>
            <a:off x="762000" y="12954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1" name="Oval 57" descr="40%"/>
          <p:cNvSpPr>
            <a:spLocks noChangeArrowheads="1"/>
          </p:cNvSpPr>
          <p:nvPr/>
        </p:nvSpPr>
        <p:spPr bwMode="auto">
          <a:xfrm>
            <a:off x="762000" y="18288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32" name="Oval 58" descr="40%"/>
          <p:cNvSpPr>
            <a:spLocks noChangeArrowheads="1"/>
          </p:cNvSpPr>
          <p:nvPr/>
        </p:nvSpPr>
        <p:spPr bwMode="auto">
          <a:xfrm>
            <a:off x="762000" y="23622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3" name="Oval 59" descr="40%"/>
          <p:cNvSpPr>
            <a:spLocks noChangeArrowheads="1"/>
          </p:cNvSpPr>
          <p:nvPr/>
        </p:nvSpPr>
        <p:spPr bwMode="auto">
          <a:xfrm>
            <a:off x="762000" y="28956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34" name="Oval 60" descr="40%"/>
          <p:cNvSpPr>
            <a:spLocks noChangeArrowheads="1"/>
          </p:cNvSpPr>
          <p:nvPr/>
        </p:nvSpPr>
        <p:spPr bwMode="auto">
          <a:xfrm>
            <a:off x="762000" y="7620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grpSp>
        <p:nvGrpSpPr>
          <p:cNvPr id="41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42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Con vËt nµy ®¸nh dÊu mèc ®Çu tiªn </a:t>
              </a:r>
            </a:p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cña </a:t>
              </a:r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nh©n b¶n v« tÝnh?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43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1: </a:t>
              </a:r>
              <a:r>
                <a:rPr lang="en-US" sz="3200" b="0" smtClean="0">
                  <a:latin typeface=".VnAristote" pitchFamily="34" charset="0"/>
                </a:rPr>
                <a:t>7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sp>
        <p:nvSpPr>
          <p:cNvPr id="50" name="AutoShape 76"/>
          <p:cNvSpPr>
            <a:spLocks noChangeArrowheads="1"/>
          </p:cNvSpPr>
          <p:nvPr/>
        </p:nvSpPr>
        <p:spPr bwMode="auto">
          <a:xfrm>
            <a:off x="7086600" y="4038600"/>
            <a:ext cx="2057400" cy="7620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CC"/>
                </a:solidFill>
                <a:latin typeface=".VnAristote" pitchFamily="34" charset="0"/>
              </a:rPr>
              <a:t>§¸p ¸n hµng däc</a:t>
            </a:r>
          </a:p>
        </p:txBody>
      </p:sp>
      <p:sp>
        <p:nvSpPr>
          <p:cNvPr id="58" name="Text Box 84"/>
          <p:cNvSpPr txBox="1">
            <a:spLocks noChangeArrowheads="1"/>
          </p:cNvSpPr>
          <p:nvPr/>
        </p:nvSpPr>
        <p:spPr bwMode="auto">
          <a:xfrm>
            <a:off x="2209800" y="30163"/>
            <a:ext cx="601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GIẢI ĐÁP TRÒ CHƠI Ô CHỮ</a:t>
            </a:r>
          </a:p>
        </p:txBody>
      </p:sp>
      <p:sp>
        <p:nvSpPr>
          <p:cNvPr id="68" name="Rectangle 42" descr="60%"/>
          <p:cNvSpPr>
            <a:spLocks noChangeArrowheads="1"/>
          </p:cNvSpPr>
          <p:nvPr/>
        </p:nvSpPr>
        <p:spPr bwMode="auto">
          <a:xfrm>
            <a:off x="4800600" y="3429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9" name="Rectangle 43" descr="60%"/>
          <p:cNvSpPr>
            <a:spLocks noChangeArrowheads="1"/>
          </p:cNvSpPr>
          <p:nvPr/>
        </p:nvSpPr>
        <p:spPr bwMode="auto">
          <a:xfrm>
            <a:off x="5257800" y="3429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0" name="Rectangle 44" descr="60%"/>
          <p:cNvSpPr>
            <a:spLocks noChangeArrowheads="1"/>
          </p:cNvSpPr>
          <p:nvPr/>
        </p:nvSpPr>
        <p:spPr bwMode="auto">
          <a:xfrm>
            <a:off x="5715000" y="3429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3" name="Rectangle 53" descr="80%"/>
          <p:cNvSpPr>
            <a:spLocks noChangeArrowheads="1"/>
          </p:cNvSpPr>
          <p:nvPr/>
        </p:nvSpPr>
        <p:spPr bwMode="auto">
          <a:xfrm>
            <a:off x="4343400" y="34290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4" name="Oval 59" descr="40%"/>
          <p:cNvSpPr>
            <a:spLocks noChangeArrowheads="1"/>
          </p:cNvSpPr>
          <p:nvPr/>
        </p:nvSpPr>
        <p:spPr bwMode="auto">
          <a:xfrm>
            <a:off x="762000" y="34290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endParaRPr lang="en-US" sz="18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8" name="Rectangle 44" descr="60%"/>
          <p:cNvSpPr>
            <a:spLocks noChangeArrowheads="1"/>
          </p:cNvSpPr>
          <p:nvPr/>
        </p:nvSpPr>
        <p:spPr bwMode="auto">
          <a:xfrm>
            <a:off x="2971800" y="3962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9" name="Rectangle 45" descr="60%"/>
          <p:cNvSpPr>
            <a:spLocks noChangeArrowheads="1"/>
          </p:cNvSpPr>
          <p:nvPr/>
        </p:nvSpPr>
        <p:spPr bwMode="auto">
          <a:xfrm>
            <a:off x="3429000" y="3962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0" name="Rectangle 46" descr="60%"/>
          <p:cNvSpPr>
            <a:spLocks noChangeArrowheads="1"/>
          </p:cNvSpPr>
          <p:nvPr/>
        </p:nvSpPr>
        <p:spPr bwMode="auto">
          <a:xfrm>
            <a:off x="3886200" y="39624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" name="Rectangle 53" descr="80%"/>
          <p:cNvSpPr>
            <a:spLocks noChangeArrowheads="1"/>
          </p:cNvSpPr>
          <p:nvPr/>
        </p:nvSpPr>
        <p:spPr bwMode="auto">
          <a:xfrm>
            <a:off x="4343400" y="39624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" name="Oval 59" descr="40%"/>
          <p:cNvSpPr>
            <a:spLocks noChangeArrowheads="1"/>
          </p:cNvSpPr>
          <p:nvPr/>
        </p:nvSpPr>
        <p:spPr bwMode="auto">
          <a:xfrm>
            <a:off x="762000" y="39624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</a:t>
            </a:r>
            <a:endParaRPr lang="en-US" sz="18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0" name="Oval 59" descr="40%"/>
          <p:cNvSpPr>
            <a:spLocks noChangeArrowheads="1"/>
          </p:cNvSpPr>
          <p:nvPr/>
        </p:nvSpPr>
        <p:spPr bwMode="auto">
          <a:xfrm>
            <a:off x="762000" y="4495800"/>
            <a:ext cx="685800" cy="533400"/>
          </a:xfrm>
          <a:prstGeom prst="ellipse">
            <a:avLst/>
          </a:prstGeom>
          <a:pattFill prst="pct40">
            <a:fgClr>
              <a:schemeClr val="folHlink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</a:t>
            </a:r>
            <a:endParaRPr lang="en-US" sz="1800" b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Rectangle 3" descr="80%"/>
          <p:cNvSpPr>
            <a:spLocks noChangeArrowheads="1"/>
          </p:cNvSpPr>
          <p:nvPr/>
        </p:nvSpPr>
        <p:spPr bwMode="auto">
          <a:xfrm>
            <a:off x="4343400" y="7620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" name="Rectangle 4" descr="60%"/>
          <p:cNvSpPr>
            <a:spLocks noChangeArrowheads="1"/>
          </p:cNvSpPr>
          <p:nvPr/>
        </p:nvSpPr>
        <p:spPr bwMode="auto">
          <a:xfrm>
            <a:off x="57150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0" name="Rectangle 87" descr="60%"/>
          <p:cNvSpPr>
            <a:spLocks noChangeArrowheads="1"/>
          </p:cNvSpPr>
          <p:nvPr/>
        </p:nvSpPr>
        <p:spPr bwMode="auto">
          <a:xfrm>
            <a:off x="61722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2" name="Rectangle 4" descr="60%"/>
          <p:cNvSpPr>
            <a:spLocks noChangeArrowheads="1"/>
          </p:cNvSpPr>
          <p:nvPr/>
        </p:nvSpPr>
        <p:spPr bwMode="auto">
          <a:xfrm>
            <a:off x="48006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3" name="Rectangle 87" descr="60%"/>
          <p:cNvSpPr>
            <a:spLocks noChangeArrowheads="1"/>
          </p:cNvSpPr>
          <p:nvPr/>
        </p:nvSpPr>
        <p:spPr bwMode="auto">
          <a:xfrm>
            <a:off x="52578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4" name="Rectangle 4" descr="60%"/>
          <p:cNvSpPr>
            <a:spLocks noChangeArrowheads="1"/>
          </p:cNvSpPr>
          <p:nvPr/>
        </p:nvSpPr>
        <p:spPr bwMode="auto">
          <a:xfrm>
            <a:off x="66294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5" name="Rectangle 87" descr="60%"/>
          <p:cNvSpPr>
            <a:spLocks noChangeArrowheads="1"/>
          </p:cNvSpPr>
          <p:nvPr/>
        </p:nvSpPr>
        <p:spPr bwMode="auto">
          <a:xfrm>
            <a:off x="7086600" y="7620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" name="Rectangle 19" descr="60%"/>
          <p:cNvSpPr>
            <a:spLocks noChangeArrowheads="1"/>
          </p:cNvSpPr>
          <p:nvPr/>
        </p:nvSpPr>
        <p:spPr bwMode="auto">
          <a:xfrm>
            <a:off x="34290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" name="Rectangle 20" descr="60%"/>
          <p:cNvSpPr>
            <a:spLocks noChangeArrowheads="1"/>
          </p:cNvSpPr>
          <p:nvPr/>
        </p:nvSpPr>
        <p:spPr bwMode="auto">
          <a:xfrm>
            <a:off x="38862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" name="Rectangle 21" descr="80%"/>
          <p:cNvSpPr>
            <a:spLocks noChangeArrowheads="1"/>
          </p:cNvSpPr>
          <p:nvPr/>
        </p:nvSpPr>
        <p:spPr bwMode="auto">
          <a:xfrm>
            <a:off x="4343400" y="18288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7" name="Rectangle 22" descr="60%"/>
          <p:cNvSpPr>
            <a:spLocks noChangeArrowheads="1"/>
          </p:cNvSpPr>
          <p:nvPr/>
        </p:nvSpPr>
        <p:spPr bwMode="auto">
          <a:xfrm>
            <a:off x="48006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8" name="Rectangle 23" descr="60%"/>
          <p:cNvSpPr>
            <a:spLocks noChangeArrowheads="1"/>
          </p:cNvSpPr>
          <p:nvPr/>
        </p:nvSpPr>
        <p:spPr bwMode="auto">
          <a:xfrm>
            <a:off x="52578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" name="Rectangle 24" descr="60%"/>
          <p:cNvSpPr>
            <a:spLocks noChangeArrowheads="1"/>
          </p:cNvSpPr>
          <p:nvPr/>
        </p:nvSpPr>
        <p:spPr bwMode="auto">
          <a:xfrm>
            <a:off x="57150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6" name="Rectangle 19" descr="60%"/>
          <p:cNvSpPr>
            <a:spLocks noChangeArrowheads="1"/>
          </p:cNvSpPr>
          <p:nvPr/>
        </p:nvSpPr>
        <p:spPr bwMode="auto">
          <a:xfrm>
            <a:off x="29718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7" name="Rectangle 23" descr="60%"/>
          <p:cNvSpPr>
            <a:spLocks noChangeArrowheads="1"/>
          </p:cNvSpPr>
          <p:nvPr/>
        </p:nvSpPr>
        <p:spPr bwMode="auto">
          <a:xfrm>
            <a:off x="61722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8" name="Rectangle 24" descr="60%"/>
          <p:cNvSpPr>
            <a:spLocks noChangeArrowheads="1"/>
          </p:cNvSpPr>
          <p:nvPr/>
        </p:nvSpPr>
        <p:spPr bwMode="auto">
          <a:xfrm>
            <a:off x="6629400" y="1828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" name="Rectangle 34" descr="60%"/>
          <p:cNvSpPr>
            <a:spLocks noChangeArrowheads="1"/>
          </p:cNvSpPr>
          <p:nvPr/>
        </p:nvSpPr>
        <p:spPr bwMode="auto">
          <a:xfrm>
            <a:off x="34290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" name="Rectangle 35" descr="60%"/>
          <p:cNvSpPr>
            <a:spLocks noChangeArrowheads="1"/>
          </p:cNvSpPr>
          <p:nvPr/>
        </p:nvSpPr>
        <p:spPr bwMode="auto">
          <a:xfrm>
            <a:off x="38862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" name="Rectangle 36" descr="80%"/>
          <p:cNvSpPr>
            <a:spLocks noChangeArrowheads="1"/>
          </p:cNvSpPr>
          <p:nvPr/>
        </p:nvSpPr>
        <p:spPr bwMode="auto">
          <a:xfrm>
            <a:off x="4343400" y="23622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" name="Rectangle 37" descr="60%"/>
          <p:cNvSpPr>
            <a:spLocks noChangeArrowheads="1"/>
          </p:cNvSpPr>
          <p:nvPr/>
        </p:nvSpPr>
        <p:spPr bwMode="auto">
          <a:xfrm>
            <a:off x="48006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9" name="Rectangle 37" descr="60%"/>
          <p:cNvSpPr>
            <a:spLocks noChangeArrowheads="1"/>
          </p:cNvSpPr>
          <p:nvPr/>
        </p:nvSpPr>
        <p:spPr bwMode="auto">
          <a:xfrm>
            <a:off x="52578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0" name="Rectangle 37" descr="60%"/>
          <p:cNvSpPr>
            <a:spLocks noChangeArrowheads="1"/>
          </p:cNvSpPr>
          <p:nvPr/>
        </p:nvSpPr>
        <p:spPr bwMode="auto">
          <a:xfrm>
            <a:off x="57150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1" name="Rectangle 37" descr="60%"/>
          <p:cNvSpPr>
            <a:spLocks noChangeArrowheads="1"/>
          </p:cNvSpPr>
          <p:nvPr/>
        </p:nvSpPr>
        <p:spPr bwMode="auto">
          <a:xfrm>
            <a:off x="61722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2" name="Rectangle 37" descr="60%"/>
          <p:cNvSpPr>
            <a:spLocks noChangeArrowheads="1"/>
          </p:cNvSpPr>
          <p:nvPr/>
        </p:nvSpPr>
        <p:spPr bwMode="auto">
          <a:xfrm>
            <a:off x="66294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3" name="Rectangle 37" descr="60%"/>
          <p:cNvSpPr>
            <a:spLocks noChangeArrowheads="1"/>
          </p:cNvSpPr>
          <p:nvPr/>
        </p:nvSpPr>
        <p:spPr bwMode="auto">
          <a:xfrm>
            <a:off x="7086600" y="23622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4" name="Rectangle 42" descr="60%"/>
          <p:cNvSpPr>
            <a:spLocks noChangeArrowheads="1"/>
          </p:cNvSpPr>
          <p:nvPr/>
        </p:nvSpPr>
        <p:spPr bwMode="auto">
          <a:xfrm>
            <a:off x="48006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5" name="Rectangle 43" descr="60%"/>
          <p:cNvSpPr>
            <a:spLocks noChangeArrowheads="1"/>
          </p:cNvSpPr>
          <p:nvPr/>
        </p:nvSpPr>
        <p:spPr bwMode="auto">
          <a:xfrm>
            <a:off x="52578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6" name="Rectangle 44" descr="60%"/>
          <p:cNvSpPr>
            <a:spLocks noChangeArrowheads="1"/>
          </p:cNvSpPr>
          <p:nvPr/>
        </p:nvSpPr>
        <p:spPr bwMode="auto">
          <a:xfrm>
            <a:off x="29718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7" name="Rectangle 45" descr="60%"/>
          <p:cNvSpPr>
            <a:spLocks noChangeArrowheads="1"/>
          </p:cNvSpPr>
          <p:nvPr/>
        </p:nvSpPr>
        <p:spPr bwMode="auto">
          <a:xfrm>
            <a:off x="34290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8" name="Rectangle 46" descr="60%"/>
          <p:cNvSpPr>
            <a:spLocks noChangeArrowheads="1"/>
          </p:cNvSpPr>
          <p:nvPr/>
        </p:nvSpPr>
        <p:spPr bwMode="auto">
          <a:xfrm>
            <a:off x="38862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" name="Rectangle 53" descr="80%"/>
          <p:cNvSpPr>
            <a:spLocks noChangeArrowheads="1"/>
          </p:cNvSpPr>
          <p:nvPr/>
        </p:nvSpPr>
        <p:spPr bwMode="auto">
          <a:xfrm>
            <a:off x="4343400" y="28956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4" name="Rectangle 42" descr="60%"/>
          <p:cNvSpPr>
            <a:spLocks noChangeArrowheads="1"/>
          </p:cNvSpPr>
          <p:nvPr/>
        </p:nvSpPr>
        <p:spPr bwMode="auto">
          <a:xfrm>
            <a:off x="57150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5" name="Rectangle 43" descr="60%"/>
          <p:cNvSpPr>
            <a:spLocks noChangeArrowheads="1"/>
          </p:cNvSpPr>
          <p:nvPr/>
        </p:nvSpPr>
        <p:spPr bwMode="auto">
          <a:xfrm>
            <a:off x="61722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6" name="Rectangle 43" descr="60%"/>
          <p:cNvSpPr>
            <a:spLocks noChangeArrowheads="1"/>
          </p:cNvSpPr>
          <p:nvPr/>
        </p:nvSpPr>
        <p:spPr bwMode="auto">
          <a:xfrm>
            <a:off x="6629400" y="28956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4" name="Rectangle 42" descr="60%"/>
          <p:cNvSpPr>
            <a:spLocks noChangeArrowheads="1"/>
          </p:cNvSpPr>
          <p:nvPr/>
        </p:nvSpPr>
        <p:spPr bwMode="auto">
          <a:xfrm>
            <a:off x="20574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5" name="Rectangle 43" descr="60%"/>
          <p:cNvSpPr>
            <a:spLocks noChangeArrowheads="1"/>
          </p:cNvSpPr>
          <p:nvPr/>
        </p:nvSpPr>
        <p:spPr bwMode="auto">
          <a:xfrm>
            <a:off x="25146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6" name="Rectangle 44" descr="60%"/>
          <p:cNvSpPr>
            <a:spLocks noChangeArrowheads="1"/>
          </p:cNvSpPr>
          <p:nvPr/>
        </p:nvSpPr>
        <p:spPr bwMode="auto">
          <a:xfrm>
            <a:off x="29718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7" name="Rectangle 45" descr="60%"/>
          <p:cNvSpPr>
            <a:spLocks noChangeArrowheads="1"/>
          </p:cNvSpPr>
          <p:nvPr/>
        </p:nvSpPr>
        <p:spPr bwMode="auto">
          <a:xfrm>
            <a:off x="34290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8" name="Rectangle 46" descr="60%"/>
          <p:cNvSpPr>
            <a:spLocks noChangeArrowheads="1"/>
          </p:cNvSpPr>
          <p:nvPr/>
        </p:nvSpPr>
        <p:spPr bwMode="auto">
          <a:xfrm>
            <a:off x="38862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9" name="Rectangle 53" descr="80%"/>
          <p:cNvSpPr>
            <a:spLocks noChangeArrowheads="1"/>
          </p:cNvSpPr>
          <p:nvPr/>
        </p:nvSpPr>
        <p:spPr bwMode="auto">
          <a:xfrm>
            <a:off x="4343400" y="4495800"/>
            <a:ext cx="457200" cy="533400"/>
          </a:xfrm>
          <a:prstGeom prst="rect">
            <a:avLst/>
          </a:prstGeom>
          <a:pattFill prst="pct80">
            <a:fgClr>
              <a:srgbClr val="FFCCCC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" name="Rectangle 42" descr="60%"/>
          <p:cNvSpPr>
            <a:spLocks noChangeArrowheads="1"/>
          </p:cNvSpPr>
          <p:nvPr/>
        </p:nvSpPr>
        <p:spPr bwMode="auto">
          <a:xfrm>
            <a:off x="48006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8" name="Rectangle 43" descr="60%"/>
          <p:cNvSpPr>
            <a:spLocks noChangeArrowheads="1"/>
          </p:cNvSpPr>
          <p:nvPr/>
        </p:nvSpPr>
        <p:spPr bwMode="auto">
          <a:xfrm>
            <a:off x="52578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9" name="Rectangle 44" descr="60%"/>
          <p:cNvSpPr>
            <a:spLocks noChangeArrowheads="1"/>
          </p:cNvSpPr>
          <p:nvPr/>
        </p:nvSpPr>
        <p:spPr bwMode="auto">
          <a:xfrm>
            <a:off x="5715000" y="4495800"/>
            <a:ext cx="457200" cy="533400"/>
          </a:xfrm>
          <a:prstGeom prst="rect">
            <a:avLst/>
          </a:prstGeom>
          <a:pattFill prst="pct60">
            <a:fgClr>
              <a:srgbClr val="FFCCCC"/>
            </a:fgClr>
            <a:bgClr>
              <a:srgbClr val="FF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10" name="TextBox 109"/>
          <p:cNvSpPr txBox="1"/>
          <p:nvPr/>
        </p:nvSpPr>
        <p:spPr>
          <a:xfrm>
            <a:off x="4375356" y="8062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C</a:t>
            </a:r>
            <a:r>
              <a:rPr lang="en-US" sz="2400" b="1" smtClean="0"/>
              <a:t>   Ư   U   Đ   Ô   L   Y</a:t>
            </a:r>
            <a:endParaRPr lang="en-US" sz="2400" b="1"/>
          </a:p>
        </p:txBody>
      </p:sp>
      <p:sp>
        <p:nvSpPr>
          <p:cNvPr id="111" name="TextBox 110"/>
          <p:cNvSpPr txBox="1"/>
          <p:nvPr/>
        </p:nvSpPr>
        <p:spPr>
          <a:xfrm>
            <a:off x="3841956" y="133763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Đ    </a:t>
            </a:r>
            <a:r>
              <a:rPr lang="en-US" sz="2400" b="1" smtClean="0">
                <a:solidFill>
                  <a:srgbClr val="0070C0"/>
                </a:solidFill>
              </a:rPr>
              <a:t>Ô</a:t>
            </a:r>
            <a:r>
              <a:rPr lang="en-US" sz="2400" b="1" smtClean="0"/>
              <a:t>   N   G   V   Â   T</a:t>
            </a:r>
            <a:endParaRPr lang="en-US" sz="2400" b="1"/>
          </a:p>
        </p:txBody>
      </p:sp>
      <p:sp>
        <p:nvSpPr>
          <p:cNvPr id="112" name="TextBox 111"/>
          <p:cNvSpPr txBox="1"/>
          <p:nvPr/>
        </p:nvSpPr>
        <p:spPr>
          <a:xfrm>
            <a:off x="3003756" y="1860756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Ô   N   G   </a:t>
            </a:r>
            <a:r>
              <a:rPr lang="en-US" sz="2400" b="1" smtClean="0">
                <a:solidFill>
                  <a:srgbClr val="0070C0"/>
                </a:solidFill>
              </a:rPr>
              <a:t>N</a:t>
            </a:r>
            <a:r>
              <a:rPr lang="en-US" sz="2400" b="1" smtClean="0"/>
              <a:t>   G   H    I    Ê  M</a:t>
            </a:r>
            <a:endParaRPr lang="en-US" sz="2400" b="1"/>
          </a:p>
        </p:txBody>
      </p:sp>
      <p:sp>
        <p:nvSpPr>
          <p:cNvPr id="113" name="TextBox 112"/>
          <p:cNvSpPr txBox="1"/>
          <p:nvPr/>
        </p:nvSpPr>
        <p:spPr>
          <a:xfrm>
            <a:off x="3475704" y="239415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V    I    </a:t>
            </a:r>
            <a:r>
              <a:rPr lang="en-US" sz="2400" b="1" smtClean="0">
                <a:solidFill>
                  <a:srgbClr val="0070C0"/>
                </a:solidFill>
              </a:rPr>
              <a:t>S</a:t>
            </a:r>
            <a:r>
              <a:rPr lang="en-US" sz="2400" b="1" smtClean="0"/>
              <a:t>    I    N   H    V   Â  T</a:t>
            </a:r>
            <a:endParaRPr lang="en-US" sz="2400" b="1"/>
          </a:p>
        </p:txBody>
      </p:sp>
      <p:sp>
        <p:nvSpPr>
          <p:cNvPr id="114" name="TextBox 113"/>
          <p:cNvSpPr txBox="1"/>
          <p:nvPr/>
        </p:nvSpPr>
        <p:spPr>
          <a:xfrm>
            <a:off x="3003756" y="293783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N   U   Ô    </a:t>
            </a:r>
            <a:r>
              <a:rPr lang="en-US" sz="2400" b="1" smtClean="0">
                <a:solidFill>
                  <a:srgbClr val="0070C0"/>
                </a:solidFill>
              </a:rPr>
              <a:t>I</a:t>
            </a:r>
            <a:r>
              <a:rPr lang="en-US" sz="2400" b="1" smtClean="0"/>
              <a:t>    C   Â   Y   M   Ô</a:t>
            </a:r>
            <a:endParaRPr lang="en-US" sz="2400" b="1"/>
          </a:p>
        </p:txBody>
      </p:sp>
      <p:sp>
        <p:nvSpPr>
          <p:cNvPr id="116" name="TextBox 115"/>
          <p:cNvSpPr txBox="1"/>
          <p:nvPr/>
        </p:nvSpPr>
        <p:spPr>
          <a:xfrm>
            <a:off x="3048000" y="400463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P    H  Ô  </a:t>
            </a:r>
            <a:r>
              <a:rPr lang="en-US" sz="2400" b="1" smtClean="0">
                <a:solidFill>
                  <a:srgbClr val="0070C0"/>
                </a:solidFill>
              </a:rPr>
              <a:t>  I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72148" y="452329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    Â   Y    Đ  Ơ   </a:t>
            </a:r>
            <a:r>
              <a:rPr lang="en-US" sz="2400" b="1" smtClean="0">
                <a:solidFill>
                  <a:srgbClr val="0070C0"/>
                </a:solidFill>
              </a:rPr>
              <a:t>N</a:t>
            </a:r>
            <a:r>
              <a:rPr lang="en-US" sz="2400" b="1" smtClean="0"/>
              <a:t>   B   Ô   I</a:t>
            </a:r>
            <a:endParaRPr lang="en-US" sz="2400" b="1"/>
          </a:p>
        </p:txBody>
      </p:sp>
      <p:grpSp>
        <p:nvGrpSpPr>
          <p:cNvPr id="140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41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Sinh vËt nµy th­êng sö dông g©y ®ét</a:t>
              </a:r>
            </a:p>
            <a:p>
              <a:pPr algn="ctr"/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biÕn ®em l¹i hiÖu qu¶ cao?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42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4: 9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313904" y="347570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 X </a:t>
            </a:r>
            <a:r>
              <a:rPr lang="en-US" sz="2400" b="1" smtClean="0"/>
              <a:t>  Ô   M  A</a:t>
            </a:r>
            <a:endParaRPr lang="en-US" sz="2400" b="1"/>
          </a:p>
        </p:txBody>
      </p:sp>
      <p:grpSp>
        <p:nvGrpSpPr>
          <p:cNvPr id="148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49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Sinh vËt nµy th­êng kh«ng sö dông</a:t>
              </a:r>
            </a:p>
            <a:p>
              <a:pPr algn="ctr"/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ph­¬ng ph¸p g©y ®ét biÕn?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50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2: 9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52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53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Lo¹i c©y nµy chØ cã ë ph­¬ng ph¸p n</a:t>
              </a:r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u«i</a:t>
              </a:r>
            </a:p>
            <a:p>
              <a:pPr algn="ctr"/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 cÊy h¹t phÊn hoÆc no·n ch­a thô tinh?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54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8: 9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56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57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Khi hîp tö ph©n chia t¹o ra nhiÒu tÕ</a:t>
              </a:r>
            </a:p>
            <a:p>
              <a:pPr algn="ctr"/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bµo cã h×nh gièng qu¶ d©u gäi lµ?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58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7: 4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60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61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Lo¹i tÕ bµo nµy dïng ®Ó t¹o gièng míi</a:t>
              </a:r>
            </a:p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m</a:t>
              </a:r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ang ®Æc ®iÓm cña c¶ 2 loµi?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62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6: 4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64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65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Ph­¬ng ph¸p nµy t¹o ra quÇn thÓ</a:t>
              </a:r>
            </a:p>
            <a:p>
              <a:pPr algn="ctr"/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c©y trång ®ång nhÊt vÒ kiÓu gen?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66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5: 9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67" name="Group 67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0" y="3456"/>
            <a:chExt cx="5760" cy="816"/>
          </a:xfrm>
        </p:grpSpPr>
        <p:sp>
          <p:nvSpPr>
            <p:cNvPr id="168" name="AutoShape 68" descr="40%"/>
            <p:cNvSpPr>
              <a:spLocks noChangeArrowheads="1"/>
            </p:cNvSpPr>
            <p:nvPr/>
          </p:nvSpPr>
          <p:spPr bwMode="auto">
            <a:xfrm>
              <a:off x="1632" y="3456"/>
              <a:ext cx="4128" cy="81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Dông cô nµy kh«ng thÓ thiÕu trong</a:t>
              </a:r>
            </a:p>
            <a:p>
              <a:pPr algn="ctr"/>
              <a:r>
                <a:rPr lang="en-US" sz="3200" smtClean="0">
                  <a:solidFill>
                    <a:schemeClr val="accent2"/>
                  </a:solidFill>
                  <a:latin typeface=".VnAristote" pitchFamily="34" charset="0"/>
                </a:rPr>
                <a:t>t¹o gièng b»ng c«ng nghÖ tÕ bµo</a:t>
              </a:r>
              <a:r>
                <a:rPr lang="en-US" sz="3200" b="0" smtClean="0">
                  <a:solidFill>
                    <a:schemeClr val="accent2"/>
                  </a:solidFill>
                  <a:latin typeface=".VnAristote" pitchFamily="34" charset="0"/>
                </a:rPr>
                <a:t>? </a:t>
              </a:r>
              <a:endParaRPr lang="en-US" sz="3200" b="0">
                <a:solidFill>
                  <a:schemeClr val="accent2"/>
                </a:solidFill>
                <a:latin typeface=".VnAristote" pitchFamily="34" charset="0"/>
              </a:endParaRPr>
            </a:p>
          </p:txBody>
        </p:sp>
        <p:sp>
          <p:nvSpPr>
            <p:cNvPr id="169" name="AutoShape 69" descr="Recycled paper"/>
            <p:cNvSpPr>
              <a:spLocks noChangeArrowheads="1"/>
            </p:cNvSpPr>
            <p:nvPr/>
          </p:nvSpPr>
          <p:spPr bwMode="auto">
            <a:xfrm>
              <a:off x="0" y="3648"/>
              <a:ext cx="1680" cy="336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0">
                  <a:latin typeface=".VnAristote" pitchFamily="34" charset="0"/>
                </a:rPr>
                <a:t>C©u </a:t>
              </a:r>
              <a:r>
                <a:rPr lang="en-US" sz="3200" b="0" smtClean="0">
                  <a:latin typeface=".VnAristote" pitchFamily="34" charset="0"/>
                </a:rPr>
                <a:t>3: 9 </a:t>
              </a:r>
              <a:r>
                <a:rPr lang="en-US" sz="3200" b="0">
                  <a:latin typeface=".VnAristote" pitchFamily="34" charset="0"/>
                </a:rPr>
                <a:t>ch÷ c¸i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43400" y="762000"/>
            <a:ext cx="457200" cy="4267200"/>
            <a:chOff x="228600" y="457200"/>
            <a:chExt cx="457200" cy="4267200"/>
          </a:xfrm>
        </p:grpSpPr>
        <p:sp>
          <p:nvSpPr>
            <p:cNvPr id="120" name="Rectangle 3" descr="80%"/>
            <p:cNvSpPr>
              <a:spLocks noChangeArrowheads="1"/>
            </p:cNvSpPr>
            <p:nvPr/>
          </p:nvSpPr>
          <p:spPr bwMode="auto">
            <a:xfrm>
              <a:off x="228600" y="4572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C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1" name="Rectangle 14" descr="80%"/>
            <p:cNvSpPr>
              <a:spLocks noChangeArrowheads="1"/>
            </p:cNvSpPr>
            <p:nvPr/>
          </p:nvSpPr>
          <p:spPr bwMode="auto">
            <a:xfrm>
              <a:off x="228600" y="9906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Ô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2" name="Rectangle 21" descr="80%"/>
            <p:cNvSpPr>
              <a:spLocks noChangeArrowheads="1"/>
            </p:cNvSpPr>
            <p:nvPr/>
          </p:nvSpPr>
          <p:spPr bwMode="auto">
            <a:xfrm>
              <a:off x="228600" y="15240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N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3" name="Rectangle 36" descr="80%"/>
            <p:cNvSpPr>
              <a:spLocks noChangeArrowheads="1"/>
            </p:cNvSpPr>
            <p:nvPr/>
          </p:nvSpPr>
          <p:spPr bwMode="auto">
            <a:xfrm>
              <a:off x="228600" y="20574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S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4" name="Rectangle 53" descr="80%"/>
            <p:cNvSpPr>
              <a:spLocks noChangeArrowheads="1"/>
            </p:cNvSpPr>
            <p:nvPr/>
          </p:nvSpPr>
          <p:spPr bwMode="auto">
            <a:xfrm>
              <a:off x="228600" y="25908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I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5" name="Rectangle 53" descr="80%"/>
            <p:cNvSpPr>
              <a:spLocks noChangeArrowheads="1"/>
            </p:cNvSpPr>
            <p:nvPr/>
          </p:nvSpPr>
          <p:spPr bwMode="auto">
            <a:xfrm>
              <a:off x="228600" y="31242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X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6" name="Rectangle 53" descr="80%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I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7" name="Rectangle 53" descr="80%"/>
            <p:cNvSpPr>
              <a:spLocks noChangeArrowheads="1"/>
            </p:cNvSpPr>
            <p:nvPr/>
          </p:nvSpPr>
          <p:spPr bwMode="auto">
            <a:xfrm>
              <a:off x="228600" y="4191000"/>
              <a:ext cx="457200" cy="533400"/>
            </a:xfrm>
            <a:prstGeom prst="rect">
              <a:avLst/>
            </a:prstGeom>
            <a:pattFill prst="pct80">
              <a:fgClr>
                <a:srgbClr val="FFCCCC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</a:rPr>
                <a:t>N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68" grpId="0" animBg="1"/>
      <p:bldP spid="69" grpId="0" animBg="1"/>
      <p:bldP spid="70" grpId="0" animBg="1"/>
      <p:bldP spid="78" grpId="0" animBg="1"/>
      <p:bldP spid="79" grpId="0" animBg="1"/>
      <p:bldP spid="80" grpId="0" animBg="1"/>
      <p:bldP spid="6" grpId="0" animBg="1"/>
      <p:bldP spid="60" grpId="0" animBg="1"/>
      <p:bldP spid="92" grpId="0" animBg="1"/>
      <p:bldP spid="93" grpId="0" animBg="1"/>
      <p:bldP spid="94" grpId="0" animBg="1"/>
      <p:bldP spid="95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96" grpId="0" animBg="1"/>
      <p:bldP spid="97" grpId="0" animBg="1"/>
      <p:bldP spid="98" grpId="0" animBg="1"/>
      <p:bldP spid="20" grpId="0" animBg="1"/>
      <p:bldP spid="21" grpId="0" animBg="1"/>
      <p:bldP spid="23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04" grpId="0" animBg="1"/>
      <p:bldP spid="105" grpId="0" animBg="1"/>
      <p:bldP spid="106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7" grpId="0" animBg="1"/>
      <p:bldP spid="108" grpId="0" animBg="1"/>
      <p:bldP spid="109" grpId="0" animBg="1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Nguyen-bai du thi elearning13-14\a24x6x5.mp3"/>
  <p:tag name="PPSNARRATION" val="1,574505502,E:\elearning\2013-1014\Qui Nguyen-bai du thi elearning13-14\bai 2 phian ma và dich ma\Media.ppcx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634</TotalTime>
  <Words>964</Words>
  <Application>Microsoft Office PowerPoint</Application>
  <PresentationFormat>On-screen Show (4:3)</PresentationFormat>
  <Paragraphs>122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.VnAristote</vt:lpstr>
      <vt:lpstr>Arial</vt:lpstr>
      <vt:lpstr>Calibri</vt:lpstr>
      <vt:lpstr>Symbol</vt:lpstr>
      <vt:lpstr>Times New Roman</vt:lpstr>
      <vt:lpstr>VNI-Ariston</vt:lpstr>
      <vt:lpstr>VNI-Bodon-Poster</vt:lpstr>
      <vt:lpstr>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Hungtn</dc:creator>
  <cp:lastModifiedBy>QuiNguyen</cp:lastModifiedBy>
  <cp:revision>74</cp:revision>
  <dcterms:created xsi:type="dcterms:W3CDTF">2015-10-23T01:57:09Z</dcterms:created>
  <dcterms:modified xsi:type="dcterms:W3CDTF">2020-11-26T23:48:33Z</dcterms:modified>
</cp:coreProperties>
</file>