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8" r:id="rId4"/>
    <p:sldId id="260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6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DC9B2-39B6-47B7-B7D3-BACD19202B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21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37543-4874-4F29-8D33-A7635822E7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71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D46F5-5D15-43C4-A477-D4CE0FAB8E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60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99304-76CC-4C29-9684-6BD569A57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92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CF382-70F1-43AD-8691-D39EB03A5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63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448D4-E33E-432D-BD18-E327ED7F29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32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EFD48-62FF-4BB1-A59E-14916652B6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03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A5DD0-A144-4258-95BC-E7BB134922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65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34974-86D8-499F-B53C-93B4C2E995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5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9AEBE-DE28-46CA-99E1-454005F53E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77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7CBE4-329B-4793-99BD-EC45D9C955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61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BA7DFB-5889-48F4-862F-211FAEE1D8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1.gif"/><Relationship Id="rId7" Type="http://schemas.openxmlformats.org/officeDocument/2006/relationships/image" Target="../media/image2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1.gif"/><Relationship Id="rId7" Type="http://schemas.openxmlformats.org/officeDocument/2006/relationships/image" Target="../media/image3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slide" Target="slide12.xml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2" Type="http://schemas.openxmlformats.org/officeDocument/2006/relationships/audio" Target="file:///F:\PHONG%20CHONG%20MA%20TUY%20HIV%20-%20AIDS%20(%20Thanh%20pho)%202008-2009\TRUYEN%20THONG%20MA%20TUY\Mo%20uoc%20ngay%20mai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ao hoa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2514600" y="533400"/>
            <a:ext cx="4191000" cy="3735388"/>
            <a:chOff x="2064" y="1344"/>
            <a:chExt cx="1632" cy="1824"/>
          </a:xfrm>
        </p:grpSpPr>
        <p:sp>
          <p:nvSpPr>
            <p:cNvPr id="2055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100" y="1344"/>
              <a:ext cx="1560" cy="16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vi-VN" sz="2800" kern="10" spc="56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THPT</a:t>
              </a:r>
              <a:endParaRPr lang="en-US" sz="2800" kern="10" spc="56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6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064" y="1776"/>
              <a:ext cx="1632" cy="1392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1158077"/>
                </a:avLst>
              </a:prstTxWarp>
            </a:bodyPr>
            <a:lstStyle/>
            <a:p>
              <a:pPr algn="ctr"/>
              <a:r>
                <a:rPr lang="en-US" sz="2800" kern="10" spc="56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THPT TRẦN VĂN BẢY</a:t>
              </a:r>
            </a:p>
          </p:txBody>
        </p:sp>
      </p:grp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3670300" y="1320800"/>
            <a:ext cx="1905000" cy="2084388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FF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TỐT</a:t>
            </a:r>
          </a:p>
          <a:p>
            <a:pPr algn="ctr"/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FF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--------  </a:t>
            </a:r>
          </a:p>
          <a:p>
            <a:pPr algn="ctr"/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FF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TỐT</a:t>
            </a: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2362200" y="6096000"/>
            <a:ext cx="535305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Bodon-Poster" pitchFamily="2" charset="0"/>
              </a:rPr>
              <a:t>Naêm</a:t>
            </a:r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Bodon-Poster" pitchFamily="2" charset="0"/>
              </a:rPr>
              <a:t> </a:t>
            </a:r>
            <a:r>
              <a:rPr lang="en-US" sz="3600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Bodon-Poster" pitchFamily="2" charset="0"/>
              </a:rPr>
              <a:t>Hoïc</a:t>
            </a:r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Bodon-Poster" pitchFamily="2" charset="0"/>
              </a:rPr>
              <a:t> </a:t>
            </a:r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Bodon-Poster" pitchFamily="2" charset="0"/>
              </a:rPr>
              <a:t>2021 </a:t>
            </a:r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Bodon-Poster" pitchFamily="2" charset="0"/>
              </a:rPr>
              <a:t>- </a:t>
            </a:r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Bodon-Poster" pitchFamily="2" charset="0"/>
              </a:rPr>
              <a:t>2022</a:t>
            </a:r>
            <a:endParaRPr lang="en-US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VNI-Bodon-Poster" pitchFamily="2" charset="0"/>
            </a:endParaRP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533400" y="5029200"/>
            <a:ext cx="8382000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Ariston" pitchFamily="2" charset="0"/>
              </a:rPr>
              <a:t>Kính chaøo quyù thaày coâ vaø caùc em hoïc sinh!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7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  <p:bldP spid="4103" grpId="1" animBg="1"/>
      <p:bldP spid="4104" grpId="0" animBg="1"/>
      <p:bldP spid="410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21951Barres_divers__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24600"/>
            <a:ext cx="2286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6137275"/>
            <a:ext cx="1847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84875"/>
            <a:ext cx="1847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5486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53353"/>
              </a:extrusionClr>
              <a:contourClr>
                <a:srgbClr val="FFFF99"/>
              </a:contourClr>
            </a:sp3d>
          </a:bodyPr>
          <a:lstStyle/>
          <a:p>
            <a:pPr algn="ctr"/>
            <a:r>
              <a:rPr lang="it-IT" sz="2400" kern="10">
                <a:ln w="9525">
                  <a:round/>
                  <a:headEnd/>
                  <a:tailEnd/>
                </a:ln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QUI LUẬT PHÂN LI</a:t>
            </a:r>
            <a:endParaRPr lang="en-US" sz="2400" kern="10">
              <a:ln w="9525">
                <a:round/>
                <a:headEnd/>
                <a:tailEnd/>
              </a:ln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3276600" y="1219200"/>
            <a:ext cx="2352675" cy="466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kí hiệu</a:t>
            </a:r>
          </a:p>
        </p:txBody>
      </p:sp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>
            <a:off x="304800" y="1828800"/>
            <a:ext cx="8486775" cy="2400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P: thế hệ xuất phát.</a:t>
            </a:r>
          </a:p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Pt/c: thế hệ xuất phát thuần chủng.</a:t>
            </a:r>
          </a:p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"X": phép lại.</a:t>
            </a:r>
          </a:p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 giao tử.</a:t>
            </a:r>
          </a:p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F: đời con; F1: đời con thứ 1; F2: đời con thứ 2 (con của F1).</a:t>
            </a:r>
          </a:p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♀: con cái; ♂: con đực.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 animBg="1"/>
      <p:bldP spid="163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21951Barres_divers__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24600"/>
            <a:ext cx="2286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6137275"/>
            <a:ext cx="1847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84875"/>
            <a:ext cx="1847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5486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53353"/>
              </a:extrusionClr>
              <a:contourClr>
                <a:srgbClr val="FFFF99"/>
              </a:contourClr>
            </a:sp3d>
          </a:bodyPr>
          <a:lstStyle/>
          <a:p>
            <a:pPr algn="ctr"/>
            <a:r>
              <a:rPr lang="it-IT" sz="2400" kern="10">
                <a:ln w="9525">
                  <a:round/>
                  <a:headEnd/>
                  <a:tailEnd/>
                </a:ln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QUI LUẬT PHÂN LI</a:t>
            </a:r>
            <a:endParaRPr lang="en-US" sz="2400" kern="10">
              <a:ln w="9525">
                <a:round/>
                <a:headEnd/>
                <a:tailEnd/>
              </a:ln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152400" y="1143000"/>
            <a:ext cx="821055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4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PHƯƠNG PHÁP NGHIÊN CỨU DI TRUYỀN CỦA MEN ĐEN</a:t>
            </a:r>
            <a:endParaRPr lang="en-US" sz="2400" b="1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24" name="Picture 16" descr="qustionbig_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95600"/>
            <a:ext cx="15240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3200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6" name="WordArt 18"/>
          <p:cNvSpPr>
            <a:spLocks noChangeArrowheads="1" noChangeShapeType="1" noTextEdit="1"/>
          </p:cNvSpPr>
          <p:nvPr/>
        </p:nvSpPr>
        <p:spPr bwMode="auto">
          <a:xfrm>
            <a:off x="1676400" y="1676400"/>
            <a:ext cx="6238875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Tạo dòng thuần chủng về  từng tính trạng.</a:t>
            </a:r>
          </a:p>
        </p:txBody>
      </p:sp>
      <p:sp>
        <p:nvSpPr>
          <p:cNvPr id="17427" name="WordArt 19"/>
          <p:cNvSpPr>
            <a:spLocks noChangeArrowheads="1" noChangeShapeType="1" noTextEdit="1"/>
          </p:cNvSpPr>
          <p:nvPr/>
        </p:nvSpPr>
        <p:spPr bwMode="auto">
          <a:xfrm>
            <a:off x="2209800" y="2114550"/>
            <a:ext cx="5029200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tự thụ phấn qua 5 đến 6 thế hệ.</a:t>
            </a:r>
          </a:p>
        </p:txBody>
      </p:sp>
      <p:sp>
        <p:nvSpPr>
          <p:cNvPr id="17428" name="WordArt 20"/>
          <p:cNvSpPr>
            <a:spLocks noChangeArrowheads="1" noChangeShapeType="1" noTextEdit="1"/>
          </p:cNvSpPr>
          <p:nvPr/>
        </p:nvSpPr>
        <p:spPr bwMode="auto">
          <a:xfrm>
            <a:off x="609600" y="5219700"/>
            <a:ext cx="8229600" cy="800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Lai các dòng thuần chủng khác biệt nhau bởi một hoặc</a:t>
            </a:r>
          </a:p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tính trạng rồi phân tích kết quả lai ở F1, F2, F3.</a:t>
            </a:r>
          </a:p>
        </p:txBody>
      </p:sp>
      <p:sp>
        <p:nvSpPr>
          <p:cNvPr id="17431" name="WordArt 23"/>
          <p:cNvSpPr>
            <a:spLocks noChangeArrowheads="1" noChangeShapeType="1" noTextEdit="1"/>
          </p:cNvSpPr>
          <p:nvPr/>
        </p:nvSpPr>
        <p:spPr bwMode="auto">
          <a:xfrm>
            <a:off x="304800" y="2628900"/>
            <a:ext cx="2362200" cy="2400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Sử dụng toán</a:t>
            </a:r>
          </a:p>
          <a:p>
            <a:pPr algn="dist"/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suất để phân</a:t>
            </a:r>
          </a:p>
          <a:p>
            <a:pPr algn="dist"/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kết quả lai</a:t>
            </a:r>
          </a:p>
          <a:p>
            <a:pPr algn="dist"/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đó đưa ra giả</a:t>
            </a:r>
          </a:p>
          <a:p>
            <a:pPr algn="dist"/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 để giải</a:t>
            </a:r>
          </a:p>
          <a:p>
            <a:pPr algn="dist"/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 kết quả.</a:t>
            </a:r>
            <a:endParaRPr lang="en-US" sz="2800" b="1" kern="1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2" name="WordArt 24"/>
          <p:cNvSpPr>
            <a:spLocks noChangeArrowheads="1" noChangeShapeType="1" noTextEdit="1"/>
          </p:cNvSpPr>
          <p:nvPr/>
        </p:nvSpPr>
        <p:spPr bwMode="auto">
          <a:xfrm>
            <a:off x="6496050" y="3124200"/>
            <a:ext cx="203835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Tiến hành</a:t>
            </a:r>
          </a:p>
          <a:p>
            <a:pPr algn="ctr"/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</a:t>
            </a:r>
          </a:p>
          <a:p>
            <a:pPr algn="ctr"/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</a:t>
            </a:r>
          </a:p>
          <a:p>
            <a:pPr algn="ctr"/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giả thuyết.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5" grpId="0" animBg="1"/>
      <p:bldP spid="17426" grpId="0" animBg="1"/>
      <p:bldP spid="17427" grpId="0" animBg="1"/>
      <p:bldP spid="17428" grpId="0" animBg="1"/>
      <p:bldP spid="17431" grpId="0" animBg="1"/>
      <p:bldP spid="174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6137275"/>
            <a:ext cx="1847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84875"/>
            <a:ext cx="1847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5486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53353"/>
              </a:extrusionClr>
              <a:contourClr>
                <a:srgbClr val="FFFF99"/>
              </a:contourClr>
            </a:sp3d>
          </a:bodyPr>
          <a:lstStyle/>
          <a:p>
            <a:pPr algn="ctr"/>
            <a:r>
              <a:rPr lang="it-IT" sz="2400" kern="10">
                <a:ln w="9525">
                  <a:round/>
                  <a:headEnd/>
                  <a:tailEnd/>
                </a:ln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QUI LUẬT PHÂN LI</a:t>
            </a:r>
            <a:endParaRPr lang="en-US" sz="2400" kern="10">
              <a:ln w="9525">
                <a:round/>
                <a:headEnd/>
                <a:tailEnd/>
              </a:ln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7" name="Picture 1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43000"/>
            <a:ext cx="38100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21951Barres_divers__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24600"/>
            <a:ext cx="2286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6137275"/>
            <a:ext cx="1847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84875"/>
            <a:ext cx="1847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5486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53353"/>
              </a:extrusionClr>
              <a:contourClr>
                <a:srgbClr val="FFFF99"/>
              </a:contourClr>
            </a:sp3d>
          </a:bodyPr>
          <a:lstStyle/>
          <a:p>
            <a:pPr algn="ctr"/>
            <a:r>
              <a:rPr lang="it-IT" sz="2400" kern="10">
                <a:ln w="9525">
                  <a:round/>
                  <a:headEnd/>
                  <a:tailEnd/>
                </a:ln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QUI LUẬT PHÂN LI</a:t>
            </a:r>
            <a:endParaRPr lang="en-US" sz="2400" kern="10">
              <a:ln w="9525">
                <a:round/>
                <a:headEnd/>
                <a:tailEnd/>
              </a:ln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152400" y="1143000"/>
            <a:ext cx="588645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4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HÌNH THÀNH HỌC THUYẾT KHOA HỌC</a:t>
            </a:r>
          </a:p>
        </p:txBody>
      </p:sp>
      <p:sp>
        <p:nvSpPr>
          <p:cNvPr id="19463" name="WordArt 7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04800" y="1524000"/>
            <a:ext cx="3105150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Nội dung giả thuyết</a:t>
            </a:r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247650" y="2019300"/>
            <a:ext cx="8667750" cy="800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Trong tế bào nhân tố di truyền không hòa trộn vào nhau. Mỗi</a:t>
            </a:r>
          </a:p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trạng đều do 1 cặp nhân tố di truyền qui định.</a:t>
            </a:r>
          </a:p>
        </p:txBody>
      </p:sp>
      <p:sp>
        <p:nvSpPr>
          <p:cNvPr id="19465" name="WordArt 9"/>
          <p:cNvSpPr>
            <a:spLocks noChangeArrowheads="1" noChangeShapeType="1" noTextEdit="1"/>
          </p:cNvSpPr>
          <p:nvPr/>
        </p:nvSpPr>
        <p:spPr bwMode="auto">
          <a:xfrm>
            <a:off x="228600" y="2933700"/>
            <a:ext cx="8763000" cy="800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Bố (mẹ) chỉ truyền cho con (qua giao tử) 1 trong 2 thành viên</a:t>
            </a:r>
          </a:p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nhân tố di truyền.</a:t>
            </a:r>
          </a:p>
        </p:txBody>
      </p:sp>
      <p:sp>
        <p:nvSpPr>
          <p:cNvPr id="19466" name="WordArt 10"/>
          <p:cNvSpPr>
            <a:spLocks noChangeArrowheads="1" noChangeShapeType="1" noTextEdit="1"/>
          </p:cNvSpPr>
          <p:nvPr/>
        </p:nvSpPr>
        <p:spPr bwMode="auto">
          <a:xfrm>
            <a:off x="228600" y="3771900"/>
            <a:ext cx="8372475" cy="800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Khi thụ tinh, các giao tử kết hợp với nhau một cách ngẫu</a:t>
            </a:r>
          </a:p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tạo nên các hợp tử.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21951Barres_divers__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24600"/>
            <a:ext cx="2286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6137275"/>
            <a:ext cx="1847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84875"/>
            <a:ext cx="1847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5486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53353"/>
              </a:extrusionClr>
              <a:contourClr>
                <a:srgbClr val="FFFF99"/>
              </a:contourClr>
            </a:sp3d>
          </a:bodyPr>
          <a:lstStyle/>
          <a:p>
            <a:pPr algn="ctr"/>
            <a:r>
              <a:rPr lang="it-IT" sz="2400" kern="10">
                <a:ln w="9525">
                  <a:round/>
                  <a:headEnd/>
                  <a:tailEnd/>
                </a:ln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QUI LUẬT PHÂN LI</a:t>
            </a:r>
            <a:endParaRPr lang="en-US" sz="2400" kern="10">
              <a:ln w="9525">
                <a:round/>
                <a:headEnd/>
                <a:tailEnd/>
              </a:ln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6" name="WordArt 6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04800" y="1123950"/>
            <a:ext cx="3095625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Kiểm tra giả thuyết </a:t>
            </a:r>
          </a:p>
        </p:txBody>
      </p:sp>
      <p:sp>
        <p:nvSpPr>
          <p:cNvPr id="20487" name="WordArt 7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733800" y="1219200"/>
            <a:ext cx="2486025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lai phân tích</a:t>
            </a:r>
          </a:p>
        </p:txBody>
      </p:sp>
      <p:sp>
        <p:nvSpPr>
          <p:cNvPr id="20491" name="WordArt 11"/>
          <p:cNvSpPr>
            <a:spLocks noChangeArrowheads="1" noChangeShapeType="1" noTextEdit="1"/>
          </p:cNvSpPr>
          <p:nvPr/>
        </p:nvSpPr>
        <p:spPr bwMode="auto">
          <a:xfrm>
            <a:off x="228600" y="2362200"/>
            <a:ext cx="4505325" cy="800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 hình trội  x    Kiểu hình lặn</a:t>
            </a:r>
          </a:p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A__                         aa</a:t>
            </a:r>
          </a:p>
        </p:txBody>
      </p:sp>
      <p:sp>
        <p:nvSpPr>
          <p:cNvPr id="20492" name="WordArt 12"/>
          <p:cNvSpPr>
            <a:spLocks noChangeArrowheads="1" noChangeShapeType="1" noTextEdit="1"/>
          </p:cNvSpPr>
          <p:nvPr/>
        </p:nvSpPr>
        <p:spPr bwMode="auto">
          <a:xfrm>
            <a:off x="228600" y="3733800"/>
            <a:ext cx="4533900" cy="800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đích: xác định kiểu gen của</a:t>
            </a:r>
          </a:p>
          <a:p>
            <a:pPr algn="ctr"/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thể mang kiểu hình trội.</a:t>
            </a:r>
          </a:p>
        </p:txBody>
      </p:sp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41148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Line 15"/>
          <p:cNvSpPr>
            <a:spLocks noChangeShapeType="1"/>
          </p:cNvSpPr>
          <p:nvPr/>
        </p:nvSpPr>
        <p:spPr bwMode="auto">
          <a:xfrm flipH="1" flipV="1">
            <a:off x="1295400" y="3200400"/>
            <a:ext cx="1066800" cy="609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20574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7" name="WordArt 17"/>
          <p:cNvSpPr>
            <a:spLocks noChangeArrowheads="1" noChangeShapeType="1" noTextEdit="1"/>
          </p:cNvSpPr>
          <p:nvPr/>
        </p:nvSpPr>
        <p:spPr bwMode="auto">
          <a:xfrm>
            <a:off x="1219200" y="2819400"/>
            <a:ext cx="161925" cy="247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498" name="WordArt 18"/>
          <p:cNvSpPr>
            <a:spLocks noChangeArrowheads="1" noChangeShapeType="1" noTextEdit="1"/>
          </p:cNvSpPr>
          <p:nvPr/>
        </p:nvSpPr>
        <p:spPr bwMode="auto">
          <a:xfrm>
            <a:off x="5181600" y="2362200"/>
            <a:ext cx="161925" cy="247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499" name="WordArt 19"/>
          <p:cNvSpPr>
            <a:spLocks noChangeArrowheads="1" noChangeShapeType="1" noTextEdit="1"/>
          </p:cNvSpPr>
          <p:nvPr/>
        </p:nvSpPr>
        <p:spPr bwMode="auto">
          <a:xfrm>
            <a:off x="7772400" y="3505200"/>
            <a:ext cx="4572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flipH="1">
            <a:off x="8077200" y="2895600"/>
            <a:ext cx="76200" cy="53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5257800" y="2743200"/>
            <a:ext cx="1981200" cy="762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WordArt 22"/>
          <p:cNvSpPr>
            <a:spLocks noChangeArrowheads="1" noChangeShapeType="1" noTextEdit="1"/>
          </p:cNvSpPr>
          <p:nvPr/>
        </p:nvSpPr>
        <p:spPr bwMode="auto">
          <a:xfrm>
            <a:off x="7239000" y="3505200"/>
            <a:ext cx="4572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503" name="WordArt 23"/>
          <p:cNvSpPr>
            <a:spLocks noChangeArrowheads="1" noChangeShapeType="1" noTextEdit="1"/>
          </p:cNvSpPr>
          <p:nvPr/>
        </p:nvSpPr>
        <p:spPr bwMode="auto">
          <a:xfrm>
            <a:off x="7315200" y="3962400"/>
            <a:ext cx="838200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</a:p>
        </p:txBody>
      </p:sp>
      <p:pic>
        <p:nvPicPr>
          <p:cNvPr id="20504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05200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5" name="WordArt 25"/>
          <p:cNvSpPr>
            <a:spLocks noChangeArrowheads="1" noChangeShapeType="1" noTextEdit="1"/>
          </p:cNvSpPr>
          <p:nvPr/>
        </p:nvSpPr>
        <p:spPr bwMode="auto">
          <a:xfrm>
            <a:off x="1219200" y="2819400"/>
            <a:ext cx="161925" cy="247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506" name="WordArt 26"/>
          <p:cNvSpPr>
            <a:spLocks noChangeArrowheads="1" noChangeShapeType="1" noTextEdit="1"/>
          </p:cNvSpPr>
          <p:nvPr/>
        </p:nvSpPr>
        <p:spPr bwMode="auto">
          <a:xfrm>
            <a:off x="5172075" y="2419350"/>
            <a:ext cx="161925" cy="247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507" name="WordArt 27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81000" y="5286375"/>
            <a:ext cx="8582025" cy="1200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Tiến hành ở 7 tính trạng khác nhau, cho F1 lai với cây đồng</a:t>
            </a:r>
          </a:p>
          <a:p>
            <a:r>
              <a:rPr lang="vi-VN" sz="28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lặn đều cho tỉ lệ kiểu hình xấp xỉ 1:1 đúng như dự đoán</a:t>
            </a:r>
          </a:p>
          <a:p>
            <a:r>
              <a:rPr lang="vi-VN" sz="28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Menđen.</a:t>
            </a:r>
            <a:endParaRPr lang="en-US" sz="2800" b="1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6" grpId="0" animBg="1"/>
      <p:bldP spid="20487" grpId="0" animBg="1"/>
      <p:bldP spid="20491" grpId="0" animBg="1"/>
      <p:bldP spid="20492" grpId="0" animBg="1"/>
      <p:bldP spid="20495" grpId="0" animBg="1"/>
      <p:bldP spid="20497" grpId="0" animBg="1"/>
      <p:bldP spid="20497" grpId="1" animBg="1"/>
      <p:bldP spid="20498" grpId="0" animBg="1"/>
      <p:bldP spid="20498" grpId="1" animBg="1"/>
      <p:bldP spid="20499" grpId="0" animBg="1"/>
      <p:bldP spid="20500" grpId="0" animBg="1"/>
      <p:bldP spid="20500" grpId="1" animBg="1"/>
      <p:bldP spid="20501" grpId="0" animBg="1"/>
      <p:bldP spid="20501" grpId="1" animBg="1"/>
      <p:bldP spid="20502" grpId="0" animBg="1"/>
      <p:bldP spid="20503" grpId="0" animBg="1"/>
      <p:bldP spid="20505" grpId="0" animBg="1"/>
      <p:bldP spid="20506" grpId="0" animBg="1"/>
      <p:bldP spid="205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21951Barres_divers__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24600"/>
            <a:ext cx="2286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6137275"/>
            <a:ext cx="1847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84875"/>
            <a:ext cx="1847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5486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53353"/>
              </a:extrusionClr>
              <a:contourClr>
                <a:srgbClr val="FFFF99"/>
              </a:contourClr>
            </a:sp3d>
          </a:bodyPr>
          <a:lstStyle/>
          <a:p>
            <a:pPr algn="ctr"/>
            <a:r>
              <a:rPr lang="it-IT" sz="2400" kern="10">
                <a:ln w="9525">
                  <a:round/>
                  <a:headEnd/>
                  <a:tailEnd/>
                </a:ln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QUI LUẬT PHÂN LI</a:t>
            </a:r>
            <a:endParaRPr lang="en-US" sz="2400" kern="10">
              <a:ln w="9525">
                <a:round/>
                <a:headEnd/>
                <a:tailEnd/>
              </a:ln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0" name="Picture 7" descr="tinh trang cua dau ha lan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6" r="1709" b="2632"/>
          <a:stretch>
            <a:fillRect/>
          </a:stretch>
        </p:blipFill>
        <p:spPr bwMode="auto">
          <a:xfrm>
            <a:off x="0" y="990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RÃ©sultat de recherche d'images pour &quot;phÆ°Æ¡ng phÃ¡p nghiÃªn cá»©u di truyá»n há»c cá»§a menÄen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476250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21951Barres_divers__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24600"/>
            <a:ext cx="2286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6137275"/>
            <a:ext cx="1847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84875"/>
            <a:ext cx="1847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5486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53353"/>
              </a:extrusionClr>
              <a:contourClr>
                <a:srgbClr val="FFFF99"/>
              </a:contourClr>
            </a:sp3d>
          </a:bodyPr>
          <a:lstStyle/>
          <a:p>
            <a:pPr algn="ctr"/>
            <a:r>
              <a:rPr lang="it-IT" sz="2400" kern="10">
                <a:ln w="9525">
                  <a:round/>
                  <a:headEnd/>
                  <a:tailEnd/>
                </a:ln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QUI LUẬT PHÂN LI</a:t>
            </a:r>
            <a:endParaRPr lang="en-US" sz="2400" kern="10">
              <a:ln w="9525">
                <a:round/>
                <a:headEnd/>
                <a:tailEnd/>
              </a:ln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534" name="Group 6"/>
          <p:cNvGrpSpPr>
            <a:grpSpLocks/>
          </p:cNvGrpSpPr>
          <p:nvPr/>
        </p:nvGrpSpPr>
        <p:grpSpPr bwMode="auto">
          <a:xfrm>
            <a:off x="5357813" y="1066800"/>
            <a:ext cx="3786187" cy="5289550"/>
            <a:chOff x="2957" y="1440"/>
            <a:chExt cx="5964" cy="8329"/>
          </a:xfrm>
        </p:grpSpPr>
        <p:pic>
          <p:nvPicPr>
            <p:cNvPr id="1745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" y="1440"/>
              <a:ext cx="5964" cy="8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" y="1450"/>
              <a:ext cx="1158" cy="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1530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WordArt 10"/>
          <p:cNvSpPr>
            <a:spLocks noChangeArrowheads="1" noChangeShapeType="1" noTextEdit="1"/>
          </p:cNvSpPr>
          <p:nvPr/>
        </p:nvSpPr>
        <p:spPr bwMode="auto">
          <a:xfrm>
            <a:off x="6096000" y="1143000"/>
            <a:ext cx="4572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</a:p>
        </p:txBody>
      </p:sp>
      <p:sp>
        <p:nvSpPr>
          <p:cNvPr id="22539" name="WordArt 11"/>
          <p:cNvSpPr>
            <a:spLocks noChangeArrowheads="1" noChangeShapeType="1" noTextEdit="1"/>
          </p:cNvSpPr>
          <p:nvPr/>
        </p:nvSpPr>
        <p:spPr bwMode="auto">
          <a:xfrm>
            <a:off x="8534400" y="1143000"/>
            <a:ext cx="4572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</a:p>
        </p:txBody>
      </p:sp>
      <p:sp>
        <p:nvSpPr>
          <p:cNvPr id="22540" name="WordArt 12"/>
          <p:cNvSpPr>
            <a:spLocks noChangeArrowheads="1" noChangeShapeType="1" noTextEdit="1"/>
          </p:cNvSpPr>
          <p:nvPr/>
        </p:nvSpPr>
        <p:spPr bwMode="auto">
          <a:xfrm>
            <a:off x="5562600" y="1600200"/>
            <a:ext cx="2286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2541" name="WordArt 13"/>
          <p:cNvSpPr>
            <a:spLocks noChangeArrowheads="1" noChangeShapeType="1" noTextEdit="1"/>
          </p:cNvSpPr>
          <p:nvPr/>
        </p:nvSpPr>
        <p:spPr bwMode="auto">
          <a:xfrm>
            <a:off x="6248400" y="1600200"/>
            <a:ext cx="238125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542" name="WordArt 14"/>
          <p:cNvSpPr>
            <a:spLocks noChangeArrowheads="1" noChangeShapeType="1" noTextEdit="1"/>
          </p:cNvSpPr>
          <p:nvPr/>
        </p:nvSpPr>
        <p:spPr bwMode="auto">
          <a:xfrm>
            <a:off x="8601075" y="1581150"/>
            <a:ext cx="238125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543" name="WordArt 15"/>
          <p:cNvSpPr>
            <a:spLocks noChangeArrowheads="1" noChangeShapeType="1" noTextEdit="1"/>
          </p:cNvSpPr>
          <p:nvPr/>
        </p:nvSpPr>
        <p:spPr bwMode="auto">
          <a:xfrm>
            <a:off x="7010400" y="1828800"/>
            <a:ext cx="390525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</a:p>
        </p:txBody>
      </p:sp>
      <p:sp>
        <p:nvSpPr>
          <p:cNvPr id="22545" name="WordArt 17"/>
          <p:cNvSpPr>
            <a:spLocks noChangeArrowheads="1" noChangeShapeType="1" noTextEdit="1"/>
          </p:cNvSpPr>
          <p:nvPr/>
        </p:nvSpPr>
        <p:spPr bwMode="auto">
          <a:xfrm>
            <a:off x="5410200" y="2286000"/>
            <a:ext cx="6096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F1 x F1</a:t>
            </a:r>
          </a:p>
        </p:txBody>
      </p:sp>
      <p:sp>
        <p:nvSpPr>
          <p:cNvPr id="22546" name="WordArt 18"/>
          <p:cNvSpPr>
            <a:spLocks noChangeArrowheads="1" noChangeShapeType="1" noTextEdit="1"/>
          </p:cNvSpPr>
          <p:nvPr/>
        </p:nvSpPr>
        <p:spPr bwMode="auto">
          <a:xfrm>
            <a:off x="6172200" y="2114550"/>
            <a:ext cx="390525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</a:p>
        </p:txBody>
      </p:sp>
      <p:sp>
        <p:nvSpPr>
          <p:cNvPr id="22547" name="WordArt 19"/>
          <p:cNvSpPr>
            <a:spLocks noChangeArrowheads="1" noChangeShapeType="1" noTextEdit="1"/>
          </p:cNvSpPr>
          <p:nvPr/>
        </p:nvSpPr>
        <p:spPr bwMode="auto">
          <a:xfrm>
            <a:off x="8458200" y="2057400"/>
            <a:ext cx="390525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</a:p>
        </p:txBody>
      </p:sp>
      <p:sp>
        <p:nvSpPr>
          <p:cNvPr id="22548" name="WordArt 20"/>
          <p:cNvSpPr>
            <a:spLocks noChangeArrowheads="1" noChangeShapeType="1" noTextEdit="1"/>
          </p:cNvSpPr>
          <p:nvPr/>
        </p:nvSpPr>
        <p:spPr bwMode="auto">
          <a:xfrm>
            <a:off x="5638800" y="2590800"/>
            <a:ext cx="2286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2549" name="WordArt 21"/>
          <p:cNvSpPr>
            <a:spLocks noChangeArrowheads="1" noChangeShapeType="1" noTextEdit="1"/>
          </p:cNvSpPr>
          <p:nvPr/>
        </p:nvSpPr>
        <p:spPr bwMode="auto">
          <a:xfrm>
            <a:off x="5972175" y="2590800"/>
            <a:ext cx="103822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1/2A:1/2a</a:t>
            </a:r>
          </a:p>
        </p:txBody>
      </p:sp>
      <p:sp>
        <p:nvSpPr>
          <p:cNvPr id="22550" name="WordArt 22"/>
          <p:cNvSpPr>
            <a:spLocks noChangeArrowheads="1" noChangeShapeType="1" noTextEdit="1"/>
          </p:cNvSpPr>
          <p:nvPr/>
        </p:nvSpPr>
        <p:spPr bwMode="auto">
          <a:xfrm>
            <a:off x="8029575" y="2590800"/>
            <a:ext cx="103822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1/2A:1/2a</a:t>
            </a:r>
          </a:p>
        </p:txBody>
      </p:sp>
      <p:sp>
        <p:nvSpPr>
          <p:cNvPr id="22551" name="WordArt 23"/>
          <p:cNvSpPr>
            <a:spLocks noChangeArrowheads="1" noChangeShapeType="1" noTextEdit="1"/>
          </p:cNvSpPr>
          <p:nvPr/>
        </p:nvSpPr>
        <p:spPr bwMode="auto">
          <a:xfrm>
            <a:off x="5791200" y="3276600"/>
            <a:ext cx="4572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</a:p>
        </p:txBody>
      </p:sp>
      <p:sp>
        <p:nvSpPr>
          <p:cNvPr id="22552" name="WordArt 24"/>
          <p:cNvSpPr>
            <a:spLocks noChangeArrowheads="1" noChangeShapeType="1" noTextEdit="1"/>
          </p:cNvSpPr>
          <p:nvPr/>
        </p:nvSpPr>
        <p:spPr bwMode="auto">
          <a:xfrm>
            <a:off x="6781800" y="3276600"/>
            <a:ext cx="390525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</a:p>
        </p:txBody>
      </p:sp>
      <p:sp>
        <p:nvSpPr>
          <p:cNvPr id="22553" name="WordArt 25"/>
          <p:cNvSpPr>
            <a:spLocks noChangeArrowheads="1" noChangeShapeType="1" noTextEdit="1"/>
          </p:cNvSpPr>
          <p:nvPr/>
        </p:nvSpPr>
        <p:spPr bwMode="auto">
          <a:xfrm>
            <a:off x="7610475" y="3276600"/>
            <a:ext cx="390525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</a:p>
        </p:txBody>
      </p:sp>
      <p:sp>
        <p:nvSpPr>
          <p:cNvPr id="22554" name="WordArt 26"/>
          <p:cNvSpPr>
            <a:spLocks noChangeArrowheads="1" noChangeShapeType="1" noTextEdit="1"/>
          </p:cNvSpPr>
          <p:nvPr/>
        </p:nvSpPr>
        <p:spPr bwMode="auto">
          <a:xfrm>
            <a:off x="8382000" y="3429000"/>
            <a:ext cx="4572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</a:p>
        </p:txBody>
      </p:sp>
      <p:sp>
        <p:nvSpPr>
          <p:cNvPr id="17432" name="Rectangle 27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22618" name="Group 90"/>
          <p:cNvGraphicFramePr>
            <a:graphicFrameLocks noGrp="1"/>
          </p:cNvGraphicFramePr>
          <p:nvPr/>
        </p:nvGraphicFramePr>
        <p:xfrm>
          <a:off x="838200" y="3733800"/>
          <a:ext cx="4343400" cy="1737174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  <a:gridCol w="1447800"/>
              </a:tblGrid>
              <a:tr h="5789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F2</a:t>
                      </a:r>
                    </a:p>
                  </a:txBody>
                  <a:tcPr marT="45689" marB="45689" anchor="ctr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½ A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689" marB="45689" anchor="ctr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½ a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689" marB="45689" anchor="ctr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</a:tr>
              <a:tr h="5789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½ A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689" marB="45689" anchor="ctr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¼ AA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689" marB="45689" anchor="ctr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¼ Aa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689" marB="45689" anchor="ctr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</a:tr>
              <a:tr h="5789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½ a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689" marB="45689" anchor="ctr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¼ Aa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689" marB="45689" anchor="ctr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¼ aa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689" marB="45689" anchor="ctr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8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45" grpId="0" animBg="1"/>
      <p:bldP spid="22546" grpId="0" animBg="1"/>
      <p:bldP spid="22547" grpId="0" animBg="1"/>
      <p:bldP spid="22548" grpId="0" animBg="1"/>
      <p:bldP spid="22549" grpId="0" animBg="1"/>
      <p:bldP spid="22550" grpId="0" animBg="1"/>
      <p:bldP spid="22551" grpId="0" animBg="1"/>
      <p:bldP spid="22552" grpId="0" animBg="1"/>
      <p:bldP spid="22553" grpId="0" animBg="1"/>
      <p:bldP spid="225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21951Barres_divers__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24600"/>
            <a:ext cx="2286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6137275"/>
            <a:ext cx="1847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84875"/>
            <a:ext cx="1847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5486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53353"/>
              </a:extrusionClr>
              <a:contourClr>
                <a:srgbClr val="FFFF99"/>
              </a:contourClr>
            </a:sp3d>
          </a:bodyPr>
          <a:lstStyle/>
          <a:p>
            <a:pPr algn="ctr"/>
            <a:r>
              <a:rPr lang="it-IT" sz="2400" kern="10">
                <a:ln w="9525">
                  <a:round/>
                  <a:headEnd/>
                  <a:tailEnd/>
                </a:ln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QUI LUẬT PHÂN LI</a:t>
            </a:r>
            <a:endParaRPr lang="en-US" sz="2400" kern="10">
              <a:ln w="9525">
                <a:round/>
                <a:headEnd/>
                <a:tailEnd/>
              </a:ln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1" name="WordArt 19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04800" y="1143000"/>
            <a:ext cx="3895725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Nội dung quy luật phân li</a:t>
            </a:r>
          </a:p>
        </p:txBody>
      </p:sp>
      <p:sp>
        <p:nvSpPr>
          <p:cNvPr id="23572" name="WordArt 20"/>
          <p:cNvSpPr>
            <a:spLocks noChangeArrowheads="1" noChangeShapeType="1" noTextEdit="1"/>
          </p:cNvSpPr>
          <p:nvPr/>
        </p:nvSpPr>
        <p:spPr bwMode="auto">
          <a:xfrm>
            <a:off x="152400" y="1600200"/>
            <a:ext cx="8858250" cy="1200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Mỗi tính trạng được quy định bởi một cặp alen, một có nguồn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 từ bố, một có nguồn gốc từ mẹ và các alen tồn tại trong tế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 của cơ thể một cách riêng rẽ, không pha trộn vào nhau. Khi</a:t>
            </a:r>
            <a:endParaRPr lang="en-US" sz="2800" b="1" kern="1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3" name="WordArt 21"/>
          <p:cNvSpPr>
            <a:spLocks noChangeArrowheads="1" noChangeShapeType="1" noTextEdit="1"/>
          </p:cNvSpPr>
          <p:nvPr/>
        </p:nvSpPr>
        <p:spPr bwMode="auto">
          <a:xfrm>
            <a:off x="152400" y="2838450"/>
            <a:ext cx="8648700" cy="800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 phân, các alen cùng cặp phân ly đồng đều về các giao tử,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 giao tử chứa alen này, 50% giao tử chưa alen kia.</a:t>
            </a:r>
            <a:endParaRPr lang="en-US" sz="2800" b="1" kern="1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4" name="WordArt 2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57200" y="3657600"/>
            <a:ext cx="6181725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 nghiệm đúng của quy luật phân li:</a:t>
            </a:r>
          </a:p>
        </p:txBody>
      </p:sp>
      <p:sp>
        <p:nvSpPr>
          <p:cNvPr id="23575" name="WordArt 23"/>
          <p:cNvSpPr>
            <a:spLocks noChangeArrowheads="1" noChangeShapeType="1" noTextEdit="1"/>
          </p:cNvSpPr>
          <p:nvPr/>
        </p:nvSpPr>
        <p:spPr bwMode="auto">
          <a:xfrm>
            <a:off x="152400" y="4133850"/>
            <a:ext cx="8810625" cy="1200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Bố mẹ thuần chủng về cặp tính trạng tương phản đem lại. 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Số lượng cá thể ở các thế hệ lai phải đủ lớn. 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Sự phân ly NST như nhau khi tạo giao tử và sự kết hợp ngẫu</a:t>
            </a:r>
            <a:endParaRPr lang="en-US" sz="2800" b="1" kern="1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6" name="WordArt 24"/>
          <p:cNvSpPr>
            <a:spLocks noChangeArrowheads="1" noChangeShapeType="1" noTextEdit="1"/>
          </p:cNvSpPr>
          <p:nvPr/>
        </p:nvSpPr>
        <p:spPr bwMode="auto">
          <a:xfrm>
            <a:off x="304800" y="5334000"/>
            <a:ext cx="6743700" cy="1200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của các kiểu giao tử khi thụ tinh. 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Các giao tử và hợp tử có sức sống như nhau. 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Tính trạng trội phải trội hoàn toàn.</a:t>
            </a:r>
            <a:endParaRPr lang="en-US" sz="2800" b="1" kern="1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71" grpId="0" animBg="1"/>
      <p:bldP spid="23572" grpId="0" animBg="1"/>
      <p:bldP spid="23573" grpId="0" animBg="1"/>
      <p:bldP spid="23574" grpId="0" animBg="1"/>
      <p:bldP spid="23575" grpId="0" animBg="1"/>
      <p:bldP spid="235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21951Barres_divers__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24600"/>
            <a:ext cx="2286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6137275"/>
            <a:ext cx="1847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84875"/>
            <a:ext cx="1847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5486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53353"/>
              </a:extrusionClr>
              <a:contourClr>
                <a:srgbClr val="FFFF99"/>
              </a:contourClr>
            </a:sp3d>
          </a:bodyPr>
          <a:lstStyle/>
          <a:p>
            <a:pPr algn="ctr"/>
            <a:r>
              <a:rPr lang="it-IT" sz="2400" kern="10">
                <a:ln w="9525">
                  <a:round/>
                  <a:headEnd/>
                  <a:tailEnd/>
                </a:ln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QUI LUẬT PHÂN LI</a:t>
            </a:r>
            <a:endParaRPr lang="en-US" sz="2400" kern="10">
              <a:ln w="9525">
                <a:round/>
                <a:headEnd/>
                <a:tailEnd/>
              </a:ln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2971800" y="5410200"/>
            <a:ext cx="1798638" cy="1447800"/>
            <a:chOff x="3408" y="2880"/>
            <a:chExt cx="1046" cy="912"/>
          </a:xfrm>
        </p:grpSpPr>
        <p:pic>
          <p:nvPicPr>
            <p:cNvPr id="1949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57" t="38435" r="38387" b="43701"/>
            <a:stretch>
              <a:fillRect/>
            </a:stretch>
          </p:blipFill>
          <p:spPr bwMode="auto">
            <a:xfrm>
              <a:off x="3408" y="2880"/>
              <a:ext cx="48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00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57" t="38435" r="38387" b="43701"/>
            <a:stretch>
              <a:fillRect/>
            </a:stretch>
          </p:blipFill>
          <p:spPr bwMode="auto">
            <a:xfrm>
              <a:off x="3972" y="2880"/>
              <a:ext cx="48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6" name="Group 10"/>
          <p:cNvGrpSpPr>
            <a:grpSpLocks/>
          </p:cNvGrpSpPr>
          <p:nvPr/>
        </p:nvGrpSpPr>
        <p:grpSpPr bwMode="auto">
          <a:xfrm>
            <a:off x="488950" y="5391150"/>
            <a:ext cx="1730375" cy="1390650"/>
            <a:chOff x="1968" y="2868"/>
            <a:chExt cx="1006" cy="876"/>
          </a:xfrm>
        </p:grpSpPr>
        <p:pic>
          <p:nvPicPr>
            <p:cNvPr id="19497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33" t="38435" r="54848" b="43701"/>
            <a:stretch>
              <a:fillRect/>
            </a:stretch>
          </p:blipFill>
          <p:spPr bwMode="auto">
            <a:xfrm>
              <a:off x="2496" y="2880"/>
              <a:ext cx="47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8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33" t="38435" r="54848" b="43701"/>
            <a:stretch>
              <a:fillRect/>
            </a:stretch>
          </p:blipFill>
          <p:spPr bwMode="auto">
            <a:xfrm>
              <a:off x="1968" y="2868"/>
              <a:ext cx="47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1" t="28149" r="38939" b="51329"/>
          <a:stretch>
            <a:fillRect/>
          </a:stretch>
        </p:blipFill>
        <p:spPr bwMode="auto">
          <a:xfrm>
            <a:off x="2209800" y="1524000"/>
            <a:ext cx="12382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3" t="28149" r="64592" b="51378"/>
          <a:stretch>
            <a:fillRect/>
          </a:stretch>
        </p:blipFill>
        <p:spPr bwMode="auto">
          <a:xfrm>
            <a:off x="76200" y="1524000"/>
            <a:ext cx="1174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1" name="Group 15"/>
          <p:cNvGrpSpPr>
            <a:grpSpLocks/>
          </p:cNvGrpSpPr>
          <p:nvPr/>
        </p:nvGrpSpPr>
        <p:grpSpPr bwMode="auto">
          <a:xfrm>
            <a:off x="990600" y="3352800"/>
            <a:ext cx="3592513" cy="1371600"/>
            <a:chOff x="2256" y="1584"/>
            <a:chExt cx="2089" cy="864"/>
          </a:xfrm>
        </p:grpSpPr>
        <p:pic>
          <p:nvPicPr>
            <p:cNvPr id="19495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41" t="56398" r="47539" b="23129"/>
            <a:stretch>
              <a:fillRect/>
            </a:stretch>
          </p:blipFill>
          <p:spPr bwMode="auto">
            <a:xfrm>
              <a:off x="2256" y="1584"/>
              <a:ext cx="681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6" name="Picture 1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84" t="56398" r="31078" b="23129"/>
            <a:stretch>
              <a:fillRect/>
            </a:stretch>
          </p:blipFill>
          <p:spPr bwMode="auto">
            <a:xfrm>
              <a:off x="3600" y="1632"/>
              <a:ext cx="745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94" name="Line 18"/>
          <p:cNvSpPr>
            <a:spLocks noChangeShapeType="1"/>
          </p:cNvSpPr>
          <p:nvPr/>
        </p:nvSpPr>
        <p:spPr bwMode="auto">
          <a:xfrm flipV="1">
            <a:off x="1295400" y="2209800"/>
            <a:ext cx="8382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H="1">
            <a:off x="1828800" y="2590800"/>
            <a:ext cx="685800" cy="762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3090863" y="2590800"/>
            <a:ext cx="642937" cy="838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WordArt 21"/>
          <p:cNvSpPr>
            <a:spLocks noChangeArrowheads="1" noChangeShapeType="1" noTextEdit="1"/>
          </p:cNvSpPr>
          <p:nvPr/>
        </p:nvSpPr>
        <p:spPr bwMode="auto">
          <a:xfrm>
            <a:off x="1219200" y="1676400"/>
            <a:ext cx="9906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đôi</a:t>
            </a:r>
          </a:p>
        </p:txBody>
      </p:sp>
      <p:sp>
        <p:nvSpPr>
          <p:cNvPr id="24598" name="WordArt 22"/>
          <p:cNvSpPr>
            <a:spLocks noChangeArrowheads="1" noChangeShapeType="1" noTextEdit="1"/>
          </p:cNvSpPr>
          <p:nvPr/>
        </p:nvSpPr>
        <p:spPr bwMode="auto">
          <a:xfrm>
            <a:off x="2219325" y="2895600"/>
            <a:ext cx="1133475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 phân</a:t>
            </a:r>
          </a:p>
          <a:p>
            <a:pPr algn="ctr"/>
            <a:r>
              <a:rPr lang="en-US" sz="20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 flipH="1">
            <a:off x="990600" y="4648200"/>
            <a:ext cx="457200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1447800" y="4648200"/>
            <a:ext cx="304800" cy="762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 flipH="1">
            <a:off x="3429000" y="4724400"/>
            <a:ext cx="457200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3933825" y="4710113"/>
            <a:ext cx="304800" cy="762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5" name="WordArt 29"/>
          <p:cNvSpPr>
            <a:spLocks noChangeArrowheads="1" noChangeShapeType="1" noTextEdit="1"/>
          </p:cNvSpPr>
          <p:nvPr/>
        </p:nvSpPr>
        <p:spPr bwMode="auto">
          <a:xfrm>
            <a:off x="2066925" y="4819650"/>
            <a:ext cx="1133475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 phân</a:t>
            </a:r>
          </a:p>
          <a:p>
            <a:pPr algn="ctr"/>
            <a:r>
              <a:rPr lang="en-US" sz="20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606" name="WordArt 30"/>
          <p:cNvSpPr>
            <a:spLocks noChangeArrowheads="1" noChangeShapeType="1" noTextEdit="1"/>
          </p:cNvSpPr>
          <p:nvPr/>
        </p:nvSpPr>
        <p:spPr bwMode="auto">
          <a:xfrm>
            <a:off x="304800" y="1676400"/>
            <a:ext cx="18097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607" name="WordArt 31"/>
          <p:cNvSpPr>
            <a:spLocks noChangeArrowheads="1" noChangeShapeType="1" noTextEdit="1"/>
          </p:cNvSpPr>
          <p:nvPr/>
        </p:nvSpPr>
        <p:spPr bwMode="auto">
          <a:xfrm>
            <a:off x="914400" y="1752600"/>
            <a:ext cx="18097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608" name="WordArt 32"/>
          <p:cNvSpPr>
            <a:spLocks noChangeArrowheads="1" noChangeShapeType="1" noTextEdit="1"/>
          </p:cNvSpPr>
          <p:nvPr/>
        </p:nvSpPr>
        <p:spPr bwMode="auto">
          <a:xfrm>
            <a:off x="2405063" y="1466850"/>
            <a:ext cx="18097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609" name="WordArt 33"/>
          <p:cNvSpPr>
            <a:spLocks noChangeArrowheads="1" noChangeShapeType="1" noTextEdit="1"/>
          </p:cNvSpPr>
          <p:nvPr/>
        </p:nvSpPr>
        <p:spPr bwMode="auto">
          <a:xfrm>
            <a:off x="2609850" y="1462088"/>
            <a:ext cx="18097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610" name="WordArt 34"/>
          <p:cNvSpPr>
            <a:spLocks noChangeArrowheads="1" noChangeShapeType="1" noTextEdit="1"/>
          </p:cNvSpPr>
          <p:nvPr/>
        </p:nvSpPr>
        <p:spPr bwMode="auto">
          <a:xfrm>
            <a:off x="3048000" y="1447800"/>
            <a:ext cx="18097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611" name="WordArt 35"/>
          <p:cNvSpPr>
            <a:spLocks noChangeArrowheads="1" noChangeShapeType="1" noTextEdit="1"/>
          </p:cNvSpPr>
          <p:nvPr/>
        </p:nvSpPr>
        <p:spPr bwMode="auto">
          <a:xfrm>
            <a:off x="2838450" y="1471613"/>
            <a:ext cx="18097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612" name="WordArt 36"/>
          <p:cNvSpPr>
            <a:spLocks noChangeArrowheads="1" noChangeShapeType="1" noTextEdit="1"/>
          </p:cNvSpPr>
          <p:nvPr/>
        </p:nvSpPr>
        <p:spPr bwMode="auto">
          <a:xfrm>
            <a:off x="1295400" y="3276600"/>
            <a:ext cx="18097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613" name="WordArt 37"/>
          <p:cNvSpPr>
            <a:spLocks noChangeArrowheads="1" noChangeShapeType="1" noTextEdit="1"/>
          </p:cNvSpPr>
          <p:nvPr/>
        </p:nvSpPr>
        <p:spPr bwMode="auto">
          <a:xfrm>
            <a:off x="1676400" y="3352800"/>
            <a:ext cx="18097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614" name="WordArt 38"/>
          <p:cNvSpPr>
            <a:spLocks noChangeArrowheads="1" noChangeShapeType="1" noTextEdit="1"/>
          </p:cNvSpPr>
          <p:nvPr/>
        </p:nvSpPr>
        <p:spPr bwMode="auto">
          <a:xfrm>
            <a:off x="3552825" y="3514725"/>
            <a:ext cx="18097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615" name="WordArt 39"/>
          <p:cNvSpPr>
            <a:spLocks noChangeArrowheads="1" noChangeShapeType="1" noTextEdit="1"/>
          </p:cNvSpPr>
          <p:nvPr/>
        </p:nvSpPr>
        <p:spPr bwMode="auto">
          <a:xfrm>
            <a:off x="4086225" y="3500438"/>
            <a:ext cx="18097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616" name="WordArt 40"/>
          <p:cNvSpPr>
            <a:spLocks noChangeArrowheads="1" noChangeShapeType="1" noTextEdit="1"/>
          </p:cNvSpPr>
          <p:nvPr/>
        </p:nvSpPr>
        <p:spPr bwMode="auto">
          <a:xfrm>
            <a:off x="657225" y="5572125"/>
            <a:ext cx="18097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617" name="WordArt 41"/>
          <p:cNvSpPr>
            <a:spLocks noChangeArrowheads="1" noChangeShapeType="1" noTextEdit="1"/>
          </p:cNvSpPr>
          <p:nvPr/>
        </p:nvSpPr>
        <p:spPr bwMode="auto">
          <a:xfrm>
            <a:off x="1571625" y="5667375"/>
            <a:ext cx="18097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618" name="WordArt 42"/>
          <p:cNvSpPr>
            <a:spLocks noChangeArrowheads="1" noChangeShapeType="1" noTextEdit="1"/>
          </p:cNvSpPr>
          <p:nvPr/>
        </p:nvSpPr>
        <p:spPr bwMode="auto">
          <a:xfrm>
            <a:off x="3095625" y="5648325"/>
            <a:ext cx="18097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619" name="WordArt 43"/>
          <p:cNvSpPr>
            <a:spLocks noChangeArrowheads="1" noChangeShapeType="1" noTextEdit="1"/>
          </p:cNvSpPr>
          <p:nvPr/>
        </p:nvSpPr>
        <p:spPr bwMode="auto">
          <a:xfrm>
            <a:off x="4086225" y="5648325"/>
            <a:ext cx="18097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620" name="WordArt 44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28600" y="1066800"/>
            <a:ext cx="2695575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b="1" kern="1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Cơ sở tế bào học</a:t>
            </a:r>
            <a:endParaRPr lang="en-US" sz="2800" b="1" kern="1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21" name="WordArt 45"/>
          <p:cNvSpPr>
            <a:spLocks noChangeArrowheads="1" noChangeShapeType="1" noTextEdit="1"/>
          </p:cNvSpPr>
          <p:nvPr/>
        </p:nvSpPr>
        <p:spPr bwMode="auto">
          <a:xfrm>
            <a:off x="4343400" y="1219200"/>
            <a:ext cx="3838575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tế bào sinh dưỡng,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gen và các NST luôn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 tại thành từng cặp.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gen nằm trên các NST.</a:t>
            </a:r>
            <a:endParaRPr lang="en-US" sz="2800" b="1" kern="1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22" name="WordArt 46"/>
          <p:cNvSpPr>
            <a:spLocks noChangeArrowheads="1" noChangeShapeType="1" noTextEdit="1"/>
          </p:cNvSpPr>
          <p:nvPr/>
        </p:nvSpPr>
        <p:spPr bwMode="auto">
          <a:xfrm>
            <a:off x="4800600" y="3048000"/>
            <a:ext cx="3771900" cy="2000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giảm phân tạo giao tử,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thành viên của một cặp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alen, mỗi NST trong từng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NST tương đồng phân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đồng đều về các giao tử.</a:t>
            </a:r>
            <a:endParaRPr lang="en-US" sz="2800" b="1" kern="1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23" name="WordArt 47"/>
          <p:cNvSpPr>
            <a:spLocks noChangeArrowheads="1" noChangeShapeType="1" noTextEdit="1"/>
          </p:cNvSpPr>
          <p:nvPr/>
        </p:nvSpPr>
        <p:spPr bwMode="auto">
          <a:xfrm>
            <a:off x="4953000" y="5295900"/>
            <a:ext cx="3257550" cy="800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Lôcut: là vị trí xác</a:t>
            </a:r>
          </a:p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của gen trên NST.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2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2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94" grpId="0" animBg="1"/>
      <p:bldP spid="24595" grpId="0" animBg="1"/>
      <p:bldP spid="24596" grpId="0" animBg="1"/>
      <p:bldP spid="24597" grpId="0" animBg="1"/>
      <p:bldP spid="24598" grpId="0" animBg="1"/>
      <p:bldP spid="24599" grpId="0" animBg="1"/>
      <p:bldP spid="24600" grpId="0" animBg="1"/>
      <p:bldP spid="24601" grpId="0" animBg="1"/>
      <p:bldP spid="24602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610" grpId="0" animBg="1"/>
      <p:bldP spid="24611" grpId="0" animBg="1"/>
      <p:bldP spid="24612" grpId="0" animBg="1"/>
      <p:bldP spid="24613" grpId="0" animBg="1"/>
      <p:bldP spid="24614" grpId="0" animBg="1"/>
      <p:bldP spid="24615" grpId="0" animBg="1"/>
      <p:bldP spid="24616" grpId="0" animBg="1"/>
      <p:bldP spid="24617" grpId="0" animBg="1"/>
      <p:bldP spid="24618" grpId="0" animBg="1"/>
      <p:bldP spid="24619" grpId="0" animBg="1"/>
      <p:bldP spid="24620" grpId="0" animBg="1"/>
      <p:bldP spid="24621" grpId="0" animBg="1"/>
      <p:bldP spid="24622" grpId="0" animBg="1"/>
      <p:bldP spid="246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21951Barres_divers__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24600"/>
            <a:ext cx="2286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6137275"/>
            <a:ext cx="1847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84875"/>
            <a:ext cx="1847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5486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53353"/>
              </a:extrusionClr>
              <a:contourClr>
                <a:srgbClr val="FFFF99"/>
              </a:contourClr>
            </a:sp3d>
          </a:bodyPr>
          <a:lstStyle/>
          <a:p>
            <a:pPr algn="ctr"/>
            <a:r>
              <a:rPr lang="it-IT" sz="2400" kern="10">
                <a:ln w="9525">
                  <a:round/>
                  <a:headEnd/>
                  <a:tailEnd/>
                </a:ln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QUI LUẬT PHÂN LI</a:t>
            </a:r>
            <a:endParaRPr lang="en-US" sz="2400" kern="10">
              <a:ln w="9525">
                <a:round/>
                <a:headEnd/>
                <a:tailEnd/>
              </a:ln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6" name="Picture 6" descr="qustionbig_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00400"/>
            <a:ext cx="15240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cute_rabbit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1940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WordArt 8"/>
          <p:cNvSpPr>
            <a:spLocks noChangeArrowheads="1" noChangeShapeType="1" noTextEdit="1"/>
          </p:cNvSpPr>
          <p:nvPr/>
        </p:nvSpPr>
        <p:spPr bwMode="auto">
          <a:xfrm>
            <a:off x="76200" y="2590800"/>
            <a:ext cx="8982075" cy="1200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Anh Chi 2 đều có tóc xoắn (Aa), nhưng khi Chị 2 sinh cháu lại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tóc thẳng. Gia đình trở nên bất hòa, em sẽ giải thích trường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này thế nào</a:t>
            </a:r>
            <a:endParaRPr lang="en-US" sz="2800" b="1" kern="1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gray">
          <a:xfrm>
            <a:off x="1981200" y="2438400"/>
            <a:ext cx="5303838" cy="806450"/>
          </a:xfrm>
          <a:custGeom>
            <a:avLst/>
            <a:gdLst>
              <a:gd name="T0" fmla="*/ 1 w 3341"/>
              <a:gd name="T1" fmla="*/ 492 h 508"/>
              <a:gd name="T2" fmla="*/ 1707 w 3341"/>
              <a:gd name="T3" fmla="*/ 20 h 508"/>
              <a:gd name="T4" fmla="*/ 3340 w 3341"/>
              <a:gd name="T5" fmla="*/ 482 h 508"/>
              <a:gd name="T6" fmla="*/ 1734 w 3341"/>
              <a:gd name="T7" fmla="*/ 74 h 508"/>
              <a:gd name="T8" fmla="*/ 1 w 3341"/>
              <a:gd name="T9" fmla="*/ 492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41" h="508">
                <a:moveTo>
                  <a:pt x="1" y="492"/>
                </a:moveTo>
                <a:cubicBezTo>
                  <a:pt x="0" y="477"/>
                  <a:pt x="710" y="0"/>
                  <a:pt x="1707" y="20"/>
                </a:cubicBezTo>
                <a:cubicBezTo>
                  <a:pt x="2704" y="40"/>
                  <a:pt x="3339" y="467"/>
                  <a:pt x="3340" y="482"/>
                </a:cubicBezTo>
                <a:cubicBezTo>
                  <a:pt x="3341" y="496"/>
                  <a:pt x="2608" y="93"/>
                  <a:pt x="1734" y="74"/>
                </a:cubicBezTo>
                <a:cubicBezTo>
                  <a:pt x="860" y="54"/>
                  <a:pt x="2" y="508"/>
                  <a:pt x="1" y="492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45882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76200" y="165100"/>
            <a:ext cx="1600200" cy="1435100"/>
            <a:chOff x="1344" y="1096"/>
            <a:chExt cx="2736" cy="2593"/>
          </a:xfrm>
        </p:grpSpPr>
        <p:sp>
          <p:nvSpPr>
            <p:cNvPr id="3114" name="Oval 4"/>
            <p:cNvSpPr>
              <a:spLocks noChangeArrowheads="1"/>
            </p:cNvSpPr>
            <p:nvPr/>
          </p:nvSpPr>
          <p:spPr bwMode="auto">
            <a:xfrm>
              <a:off x="1440" y="1224"/>
              <a:ext cx="2544" cy="239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3115" name="Picture 5" descr="LOGOTVB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0" r="12000" b="10001"/>
            <a:stretch>
              <a:fillRect/>
            </a:stretch>
          </p:blipFill>
          <p:spPr bwMode="auto">
            <a:xfrm>
              <a:off x="1344" y="1096"/>
              <a:ext cx="2736" cy="2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6" name="WordArt 6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5214938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SÓC TRĂNG</a:t>
            </a:r>
          </a:p>
        </p:txBody>
      </p:sp>
      <p:sp>
        <p:nvSpPr>
          <p:cNvPr id="3077" name="WordArt 7"/>
          <p:cNvSpPr>
            <a:spLocks noChangeArrowheads="1" noChangeShapeType="1" noTextEdit="1"/>
          </p:cNvSpPr>
          <p:nvPr/>
        </p:nvSpPr>
        <p:spPr bwMode="auto">
          <a:xfrm>
            <a:off x="2209800" y="547688"/>
            <a:ext cx="48006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THPT TRẦN VĂN BẢY</a:t>
            </a:r>
            <a:endParaRPr lang="en-US" sz="3600" b="1" kern="1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WordArt 8"/>
          <p:cNvSpPr>
            <a:spLocks noChangeArrowheads="1" noChangeShapeType="1" noTextEdit="1"/>
          </p:cNvSpPr>
          <p:nvPr/>
        </p:nvSpPr>
        <p:spPr bwMode="auto">
          <a:xfrm>
            <a:off x="1676400" y="5334000"/>
            <a:ext cx="57912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Quí</a:t>
            </a:r>
            <a:r>
              <a:rPr lang="en-US" sz="36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endParaRPr lang="en-US" sz="3600" b="1" kern="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3600" b="1" kern="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nguyenquinguyen.c3tvb@soctrang.edu.vn</a:t>
            </a:r>
            <a:endParaRPr lang="en-US" sz="3600" b="1" kern="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Line 11"/>
          <p:cNvSpPr>
            <a:spLocks noChangeShapeType="1"/>
          </p:cNvSpPr>
          <p:nvPr/>
        </p:nvSpPr>
        <p:spPr bwMode="auto">
          <a:xfrm>
            <a:off x="3276600" y="919163"/>
            <a:ext cx="1981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78851" name="AutoShape 3"/>
          <p:cNvSpPr>
            <a:spLocks noChangeArrowheads="1"/>
          </p:cNvSpPr>
          <p:nvPr/>
        </p:nvSpPr>
        <p:spPr bwMode="auto">
          <a:xfrm>
            <a:off x="7315200" y="48768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533400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663575" y="5513388"/>
            <a:ext cx="403225" cy="39052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3200">
              <a:latin typeface="Times New Roman" pitchFamily="18" charset="0"/>
              <a:cs typeface="+mn-cs"/>
            </a:endParaRPr>
          </a:p>
        </p:txBody>
      </p:sp>
      <p:sp>
        <p:nvSpPr>
          <p:cNvPr id="78854" name="AutoShape 6"/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3200">
              <a:latin typeface="Times New Roman" pitchFamily="18" charset="0"/>
              <a:cs typeface="+mn-cs"/>
            </a:endParaRPr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auto">
          <a:xfrm>
            <a:off x="8305800" y="3124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56" name="AutoShape 8"/>
          <p:cNvSpPr>
            <a:spLocks noChangeArrowheads="1"/>
          </p:cNvSpPr>
          <p:nvPr/>
        </p:nvSpPr>
        <p:spPr bwMode="auto">
          <a:xfrm>
            <a:off x="3505200" y="1524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3200">
              <a:latin typeface="Times New Roman" pitchFamily="18" charset="0"/>
              <a:cs typeface="+mn-cs"/>
            </a:endParaRPr>
          </a:p>
        </p:txBody>
      </p:sp>
      <p:sp>
        <p:nvSpPr>
          <p:cNvPr id="78857" name="AutoShape 9"/>
          <p:cNvSpPr>
            <a:spLocks noChangeArrowheads="1"/>
          </p:cNvSpPr>
          <p:nvPr/>
        </p:nvSpPr>
        <p:spPr bwMode="auto">
          <a:xfrm>
            <a:off x="3810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3200">
              <a:latin typeface="Times New Roman" pitchFamily="18" charset="0"/>
              <a:cs typeface="+mn-cs"/>
            </a:endParaRPr>
          </a:p>
        </p:txBody>
      </p:sp>
      <p:sp>
        <p:nvSpPr>
          <p:cNvPr id="78858" name="AutoShape 10"/>
          <p:cNvSpPr>
            <a:spLocks noChangeArrowheads="1"/>
          </p:cNvSpPr>
          <p:nvPr/>
        </p:nvSpPr>
        <p:spPr bwMode="auto">
          <a:xfrm>
            <a:off x="6948488" y="304800"/>
            <a:ext cx="366712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59" name="AutoShape 11"/>
          <p:cNvSpPr>
            <a:spLocks noChangeArrowheads="1"/>
          </p:cNvSpPr>
          <p:nvPr/>
        </p:nvSpPr>
        <p:spPr bwMode="auto">
          <a:xfrm>
            <a:off x="5881688" y="228600"/>
            <a:ext cx="366712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61" name="AutoShape 13"/>
          <p:cNvSpPr>
            <a:spLocks noChangeArrowheads="1"/>
          </p:cNvSpPr>
          <p:nvPr/>
        </p:nvSpPr>
        <p:spPr bwMode="auto"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62" name="AutoShape 14"/>
          <p:cNvSpPr>
            <a:spLocks noChangeArrowheads="1"/>
          </p:cNvSpPr>
          <p:nvPr/>
        </p:nvSpPr>
        <p:spPr bwMode="auto">
          <a:xfrm>
            <a:off x="8458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3200">
              <a:latin typeface="Times New Roman" pitchFamily="18" charset="0"/>
              <a:cs typeface="+mn-cs"/>
            </a:endParaRPr>
          </a:p>
        </p:txBody>
      </p:sp>
      <p:sp>
        <p:nvSpPr>
          <p:cNvPr id="78863" name="AutoShape 15"/>
          <p:cNvSpPr>
            <a:spLocks noChangeArrowheads="1"/>
          </p:cNvSpPr>
          <p:nvPr/>
        </p:nvSpPr>
        <p:spPr bwMode="auto">
          <a:xfrm>
            <a:off x="2605088" y="6381750"/>
            <a:ext cx="366712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64" name="AutoShape 16"/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65" name="AutoShape 17"/>
          <p:cNvSpPr>
            <a:spLocks noChangeArrowheads="1"/>
          </p:cNvSpPr>
          <p:nvPr/>
        </p:nvSpPr>
        <p:spPr bwMode="auto">
          <a:xfrm>
            <a:off x="381000" y="44958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3200">
              <a:latin typeface="Times New Roman" pitchFamily="18" charset="0"/>
              <a:cs typeface="+mn-cs"/>
            </a:endParaRPr>
          </a:p>
        </p:txBody>
      </p:sp>
      <p:sp>
        <p:nvSpPr>
          <p:cNvPr id="78866" name="AutoShape 18"/>
          <p:cNvSpPr>
            <a:spLocks noChangeArrowheads="1"/>
          </p:cNvSpPr>
          <p:nvPr/>
        </p:nvSpPr>
        <p:spPr bwMode="auto">
          <a:xfrm>
            <a:off x="4343400" y="6172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67" name="AutoShape 19"/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3200">
              <a:latin typeface="Times New Roman" pitchFamily="18" charset="0"/>
              <a:cs typeface="+mn-cs"/>
            </a:endParaRPr>
          </a:p>
        </p:txBody>
      </p:sp>
      <p:sp>
        <p:nvSpPr>
          <p:cNvPr id="78868" name="AutoShape 20"/>
          <p:cNvSpPr>
            <a:spLocks noChangeArrowheads="1"/>
          </p:cNvSpPr>
          <p:nvPr/>
        </p:nvSpPr>
        <p:spPr bwMode="auto">
          <a:xfrm>
            <a:off x="1447800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69" name="AutoShape 21"/>
          <p:cNvSpPr>
            <a:spLocks noChangeArrowheads="1"/>
          </p:cNvSpPr>
          <p:nvPr/>
        </p:nvSpPr>
        <p:spPr bwMode="auto">
          <a:xfrm>
            <a:off x="6400800" y="6019800"/>
            <a:ext cx="493713" cy="541338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70" name="AutoShape 22"/>
          <p:cNvSpPr>
            <a:spLocks noChangeArrowheads="1"/>
          </p:cNvSpPr>
          <p:nvPr/>
        </p:nvSpPr>
        <p:spPr bwMode="auto">
          <a:xfrm>
            <a:off x="8382000" y="5181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3200">
              <a:latin typeface="Times New Roman" pitchFamily="18" charset="0"/>
              <a:cs typeface="+mn-cs"/>
            </a:endParaRPr>
          </a:p>
        </p:txBody>
      </p:sp>
      <p:pic>
        <p:nvPicPr>
          <p:cNvPr id="78872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27" descr="BAR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715794" y="3391694"/>
            <a:ext cx="685800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28" descr="BAR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91693" y="3391693"/>
            <a:ext cx="68580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Picture 29" descr="BAR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4" name="Picture 29" descr="BAR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808788"/>
            <a:ext cx="914400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9"/>
          <p:cNvSpPr>
            <a:spLocks noChangeArrowheads="1"/>
          </p:cNvSpPr>
          <p:nvPr/>
        </p:nvSpPr>
        <p:spPr bwMode="auto">
          <a:xfrm>
            <a:off x="3810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3200">
              <a:latin typeface="Times New Roman" pitchFamily="18" charset="0"/>
              <a:cs typeface="+mn-cs"/>
            </a:endParaRP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533400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810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3200">
              <a:latin typeface="Times New Roman" pitchFamily="18" charset="0"/>
              <a:cs typeface="+mn-cs"/>
            </a:endParaRP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381000" y="44958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3200">
              <a:latin typeface="Times New Roman" pitchFamily="18" charset="0"/>
              <a:cs typeface="+mn-cs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33400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810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3200">
              <a:latin typeface="Times New Roman" pitchFamily="18" charset="0"/>
              <a:cs typeface="+mn-cs"/>
            </a:endParaRPr>
          </a:p>
        </p:txBody>
      </p:sp>
      <p:sp>
        <p:nvSpPr>
          <p:cNvPr id="3112" name="WordArt 45" descr="Purple mesh"/>
          <p:cNvSpPr>
            <a:spLocks noChangeArrowheads="1" noChangeShapeType="1" noTextEdit="1"/>
          </p:cNvSpPr>
          <p:nvPr/>
        </p:nvSpPr>
        <p:spPr bwMode="auto">
          <a:xfrm>
            <a:off x="1752600" y="3276600"/>
            <a:ext cx="5867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blipFill dpi="0" rotWithShape="1">
                  <a:blip r:embed="rId8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 : TÍNH QUI LUẬT</a:t>
            </a:r>
          </a:p>
          <a:p>
            <a:pPr algn="ctr"/>
            <a:r>
              <a:rPr lang="vi-VN" sz="3600" b="1" kern="10">
                <a:blipFill dpi="0" rotWithShape="1">
                  <a:blip r:embed="rId8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CỦA HIỆN TƯỢNG DI TRUYỀN</a:t>
            </a:r>
            <a:endParaRPr lang="en-US" sz="3600" b="1" kern="10">
              <a:blipFill dpi="0" rotWithShape="1">
                <a:blip r:embed="rId8"/>
                <a:srcRect/>
                <a:tile tx="0" ty="0" sx="100000" sy="100000" flip="none" algn="tl"/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13" name="WordArt 46"/>
          <p:cNvSpPr>
            <a:spLocks noChangeArrowheads="1" noChangeShapeType="1" noTextEdit="1"/>
          </p:cNvSpPr>
          <p:nvPr/>
        </p:nvSpPr>
        <p:spPr bwMode="auto">
          <a:xfrm>
            <a:off x="3429000" y="6400800"/>
            <a:ext cx="32004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Thạnh</a:t>
            </a:r>
            <a:r>
              <a:rPr lang="en-US" sz="3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10/2021</a:t>
            </a:r>
            <a:endParaRPr lang="en-US" sz="36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1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72"/>
                </p:tgtEl>
              </p:cMediaNode>
            </p:audio>
          </p:childTnLst>
        </p:cTn>
      </p:par>
    </p:tnLst>
    <p:bldLst>
      <p:bldP spid="78851" grpId="0" animBg="1"/>
      <p:bldP spid="78852" grpId="0" animBg="1"/>
      <p:bldP spid="78855" grpId="0" animBg="1"/>
      <p:bldP spid="78858" grpId="0" animBg="1"/>
      <p:bldP spid="78859" grpId="0" animBg="1"/>
      <p:bldP spid="78861" grpId="0" animBg="1"/>
      <p:bldP spid="78863" grpId="0" animBg="1"/>
      <p:bldP spid="78864" grpId="0" animBg="1"/>
      <p:bldP spid="78866" grpId="0" animBg="1"/>
      <p:bldP spid="78868" grpId="0" animBg="1"/>
      <p:bldP spid="78869" grpId="0" animBg="1"/>
      <p:bldP spid="3" grpId="0" animBg="1"/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hao hoa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52400" y="762000"/>
            <a:ext cx="87630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>
                <a:rot lat="1500000" lon="0" rev="0"/>
              </a:camera>
              <a:lightRig rig="legacyFlat3" dir="b"/>
            </a:scene3d>
            <a:sp3d extrusionH="430200" prstMaterial="legacyMatte">
              <a:extrusionClr>
                <a:srgbClr val="9999FF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en-US" sz="3600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VNI-Duff" pitchFamily="2" charset="0"/>
              </a:rPr>
              <a:t>CHAÂN THAØNH CAÛM ÔN</a:t>
            </a:r>
          </a:p>
        </p:txBody>
      </p:sp>
      <p:sp>
        <p:nvSpPr>
          <p:cNvPr id="6148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838200" y="6334125"/>
            <a:ext cx="64579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Và Các Em Học Sinh</a:t>
            </a:r>
          </a:p>
        </p:txBody>
      </p:sp>
      <p:pic>
        <p:nvPicPr>
          <p:cNvPr id="6149" name="Picture 5" descr="!DK8_1L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2554288"/>
            <a:ext cx="205740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loi ke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792663"/>
            <a:ext cx="5410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1595 L -0.00313 0.31692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qustionbig_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00400"/>
            <a:ext cx="15240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ute_rabbit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1940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76200" y="2590800"/>
            <a:ext cx="8982075" cy="1200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Anh Chi 2 đều có tóc xoắn (Aa), nhưng khi Chị 2 sinh cháu lại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tóc thẳng. Gia đình trở nên bất hòa, em sẽ giải thích trường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này thế nào</a:t>
            </a:r>
            <a:endParaRPr lang="en-US" sz="2800" b="1" kern="1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21951Barres_divers__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24600"/>
            <a:ext cx="2286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6137275"/>
            <a:ext cx="1847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84875"/>
            <a:ext cx="1847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itle 1"/>
          <p:cNvSpPr>
            <a:spLocks/>
          </p:cNvSpPr>
          <p:nvPr/>
        </p:nvSpPr>
        <p:spPr bwMode="auto">
          <a:xfrm>
            <a:off x="547688" y="5791200"/>
            <a:ext cx="85963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600" b="1">
                <a:solidFill>
                  <a:srgbClr val="FF6600"/>
                </a:solidFill>
                <a:latin typeface="Times New Roman" panose="02020603050405020304" pitchFamily="18" charset="0"/>
              </a:rPr>
              <a:t>Gregor Mendel</a:t>
            </a:r>
            <a:endParaRPr lang="en-US" altLang="en-US" sz="3600" b="1">
              <a:solidFill>
                <a:srgbClr val="FF6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338638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20992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21951Barres_divers__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24600"/>
            <a:ext cx="2286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6137275"/>
            <a:ext cx="1847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84875"/>
            <a:ext cx="1847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247650" y="1371600"/>
            <a:ext cx="569595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Tên đầy đủ: Gregor Johann Mendel.</a:t>
            </a:r>
          </a:p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Sinh ngày 20/7/1822, mất 06/01/1884.</a:t>
            </a:r>
          </a:p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Sinh ra ở Cộng hòa Séc. Xuất thân từ</a:t>
            </a:r>
          </a:p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gia đình nông.</a:t>
            </a:r>
          </a:p>
        </p:txBody>
      </p:sp>
      <p:pic>
        <p:nvPicPr>
          <p:cNvPr id="1024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1066800"/>
            <a:ext cx="320992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WordArt 9"/>
          <p:cNvSpPr>
            <a:spLocks noChangeArrowheads="1" noChangeShapeType="1" noTextEdit="1"/>
          </p:cNvSpPr>
          <p:nvPr/>
        </p:nvSpPr>
        <p:spPr bwMode="auto">
          <a:xfrm>
            <a:off x="76200" y="3219450"/>
            <a:ext cx="6010275" cy="1200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Ngay từ nhỏ, ông luôn hứng thú chăm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 cây cối trong vườn, nghiên cứu về cách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 ong.</a:t>
            </a:r>
            <a:endParaRPr lang="en-US" sz="2800" b="1" kern="1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0" name="WordArt 10"/>
          <p:cNvSpPr>
            <a:spLocks noChangeArrowheads="1" noChangeShapeType="1" noTextEdit="1"/>
          </p:cNvSpPr>
          <p:nvPr/>
        </p:nvSpPr>
        <p:spPr bwMode="auto">
          <a:xfrm>
            <a:off x="152400" y="4724400"/>
            <a:ext cx="8905875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18 tuổi Mendel tốt nghiệp trung học vào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xuất sắc và được cử đi học triết học. 3 năm sau, ông phải bỏ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dở việc học vì gia đình quá nghèo và xin vào làm ở Tu viện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Augustinian tại thành phố Bru</a:t>
            </a:r>
            <a:endParaRPr lang="en-US" sz="2800" b="1" kern="1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9" grpId="0" animBg="1"/>
      <p:bldP spid="102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21951Barres_divers__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24600"/>
            <a:ext cx="2286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6137275"/>
            <a:ext cx="1847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84875"/>
            <a:ext cx="1847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247650" y="1219200"/>
            <a:ext cx="8591550" cy="1200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Năm 1847, Mendel được Nhà thờ phong làm giáo sĩ và 2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sau, ông được cử dạy môn Toán và tiếng Hy Lạp tại tu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viện. Năm 1851, ông trở lại học Toán, Lý, Hóa, Động vật học</a:t>
            </a:r>
            <a:endParaRPr lang="en-US" sz="2800" b="1" kern="1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228600" y="2419350"/>
            <a:ext cx="7677150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học ở Trường Cao đẳng Thực hành của thành phố.</a:t>
            </a:r>
            <a:endParaRPr lang="en-US" sz="2800" b="1" kern="1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228600" y="2857500"/>
            <a:ext cx="8734425" cy="800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Năm 1856, ông bắt đầu làm những thí nghiệm công phu trên</a:t>
            </a:r>
          </a:p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 Hà Lan.</a:t>
            </a:r>
          </a:p>
        </p:txBody>
      </p:sp>
      <p:pic>
        <p:nvPicPr>
          <p:cNvPr id="1127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38100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4" name="WordArt 10"/>
          <p:cNvSpPr>
            <a:spLocks noChangeArrowheads="1" noChangeShapeType="1" noTextEdit="1"/>
          </p:cNvSpPr>
          <p:nvPr/>
        </p:nvSpPr>
        <p:spPr bwMode="auto">
          <a:xfrm>
            <a:off x="76200" y="3733800"/>
            <a:ext cx="8943975" cy="800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Mendel nhận thấy cây đậu Hà Lan có cấu tạo hoa đặc biệt, che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 cho phấn các nhị không vương vãi ra ngoài.</a:t>
            </a:r>
            <a:endParaRPr lang="en-US" sz="2800" b="1" kern="1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5" name="Picture 11" descr="1689150172_a9bb33ae1c"/>
          <p:cNvPicPr>
            <a:picLocks noChangeAspect="1" noChangeArrowheads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76200"/>
            <a:ext cx="4419600" cy="306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6" name="WordArt 12"/>
          <p:cNvSpPr>
            <a:spLocks noChangeArrowheads="1" noChangeShapeType="1" noTextEdit="1"/>
          </p:cNvSpPr>
          <p:nvPr/>
        </p:nvSpPr>
        <p:spPr bwMode="auto">
          <a:xfrm>
            <a:off x="114300" y="4667250"/>
            <a:ext cx="8648700" cy="1200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Do đó, khi cần để hoa tự thụ phấn hay lấy phấn hoa này thụ</a:t>
            </a:r>
          </a:p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 cho hoa khác đều rất dễ dàng và bảo đảm, cho biết chính</a:t>
            </a:r>
          </a:p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cây bố, cây mẹ.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  <p:bldP spid="11272" grpId="0" animBg="1"/>
      <p:bldP spid="11274" grpId="0" animBg="1"/>
      <p:bldP spid="112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Picture 11" descr="Untitled_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6" t="36264" r="20491" b="10989"/>
          <a:stretch>
            <a:fillRect/>
          </a:stretch>
        </p:blipFill>
        <p:spPr bwMode="auto">
          <a:xfrm>
            <a:off x="5562600" y="1066800"/>
            <a:ext cx="1600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121951Barres_divers__7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24600"/>
            <a:ext cx="2286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6137275"/>
            <a:ext cx="1847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84875"/>
            <a:ext cx="1847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142875" y="1143000"/>
            <a:ext cx="9001125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Trong suốt 8 năm (1856-1863), Mendel đã tiến hành thực</a:t>
            </a:r>
          </a:p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 trên khoảng 37.000 cây đậu và 300.000 hạt đậu. Ông đã</a:t>
            </a:r>
          </a:p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 sự di truyền do các nhân tố di truyền (ngày nay gọi</a:t>
            </a:r>
          </a:p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gene).</a:t>
            </a:r>
          </a:p>
        </p:txBody>
      </p:sp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95250" y="2781300"/>
            <a:ext cx="8743950" cy="800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Công trình của ông chỉ tóm tắt trong 50 trang nhưng đã chứa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 tất cả những gì là nội dung cơ bản của di truyền học.</a:t>
            </a:r>
            <a:endParaRPr lang="en-US" sz="2800" b="1" kern="1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152400" y="3695700"/>
            <a:ext cx="8705850" cy="800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Năm 1865, Mendel mang kết quả này trình bày tại Hội Khoa</a:t>
            </a:r>
          </a:p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Tự nhiên thành phố Brunn.</a:t>
            </a:r>
          </a:p>
        </p:txBody>
      </p:sp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228600" y="4648200"/>
            <a:ext cx="85344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Nhưng khi đó, mọi người đều cho rằng, các giả thuyết về di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đương thời thì vô cùng phức tạp, trong khi thí nghiệm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Mendel lại “quá giản dị”. Do vậy, công trình nghiên cứu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ông bị chìm</a:t>
            </a:r>
            <a:endParaRPr lang="en-US" sz="2800" b="1" kern="1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7" name="Picture 9" descr="farmer_hoe_garden_h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3581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WordArt 10"/>
          <p:cNvSpPr>
            <a:spLocks noChangeArrowheads="1" noChangeShapeType="1" noTextEdit="1"/>
          </p:cNvSpPr>
          <p:nvPr/>
        </p:nvSpPr>
        <p:spPr bwMode="auto">
          <a:xfrm>
            <a:off x="5600700" y="4114800"/>
            <a:ext cx="2628900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ai hiểu Tôi!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 animBg="1"/>
      <p:bldP spid="12295" grpId="0" animBg="1"/>
      <p:bldP spid="12296" grpId="0" animBg="1"/>
      <p:bldP spid="122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21951Barres_divers__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24600"/>
            <a:ext cx="2286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6137275"/>
            <a:ext cx="1847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84875"/>
            <a:ext cx="1847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142875" y="1219200"/>
            <a:ext cx="8772525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Mãi 6 năm sau khi Mendel qua đời, các nghiên cứu quý giá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ông mới được nhân loại biết tới, thông qua các nghiên cứu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 lập nhưng cùng một lúc vào năm 1900 của 3 nhà khoa học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3 nước.</a:t>
            </a:r>
            <a:endParaRPr lang="en-US" sz="2800" b="1" kern="1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152400" y="2971800"/>
            <a:ext cx="8724900" cy="1200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Ngày nay các nhà khoa học vẫn xem năm 1900 là “mốc lịch</a:t>
            </a:r>
          </a:p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đánh dấu sự ra đời của ngành di truyền học” và Mendel vẫn</a:t>
            </a:r>
          </a:p>
          <a:p>
            <a:r>
              <a:rPr lang="en-US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 “Ông tổ của ngành di truyền học”.</a:t>
            </a: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990600" y="4267200"/>
            <a:ext cx="6781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53353"/>
              </a:extrusionClr>
              <a:contourClr>
                <a:srgbClr val="FFFF99"/>
              </a:contourClr>
            </a:sp3d>
          </a:bodyPr>
          <a:lstStyle/>
          <a:p>
            <a:pPr algn="ctr"/>
            <a:r>
              <a:rPr lang="it-IT" sz="3200" kern="10">
                <a:ln w="9525">
                  <a:round/>
                  <a:headEnd/>
                  <a:tailEnd/>
                </a:ln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QUI LUẬT PHÂN LI</a:t>
            </a:r>
            <a:endParaRPr lang="en-US" sz="3200" kern="10">
              <a:ln w="9525">
                <a:round/>
                <a:headEnd/>
                <a:tailEnd/>
              </a:ln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990600" y="5181600"/>
            <a:ext cx="7620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53353"/>
              </a:extrusionClr>
              <a:contourClr>
                <a:srgbClr val="FFFF99"/>
              </a:contourClr>
            </a:sp3d>
          </a:bodyPr>
          <a:lstStyle/>
          <a:p>
            <a:pPr algn="ctr"/>
            <a:r>
              <a:rPr lang="en-US" sz="3200" kern="10">
                <a:ln w="9525">
                  <a:round/>
                  <a:headEnd/>
                  <a:tailEnd/>
                </a:ln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QUI LUẬT PHÂN LI ĐỘC LẬP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 animBg="1"/>
      <p:bldP spid="13320" grpId="0" animBg="1"/>
      <p:bldP spid="133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21951Barres_divers__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24600"/>
            <a:ext cx="2286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6137275"/>
            <a:ext cx="1847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84875"/>
            <a:ext cx="1847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1981200" y="3124200"/>
            <a:ext cx="5486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53353"/>
              </a:extrusionClr>
              <a:contourClr>
                <a:srgbClr val="FFFF99"/>
              </a:contourClr>
            </a:sp3d>
          </a:bodyPr>
          <a:lstStyle/>
          <a:p>
            <a:pPr algn="ctr"/>
            <a:r>
              <a:rPr lang="it-IT" sz="2400" kern="10">
                <a:ln w="9525">
                  <a:round/>
                  <a:headEnd/>
                  <a:tailEnd/>
                </a:ln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QUI LUẬT PHÂN LI</a:t>
            </a:r>
            <a:endParaRPr lang="en-US" sz="2400" kern="10">
              <a:ln w="9525">
                <a:round/>
                <a:headEnd/>
                <a:tailEnd/>
              </a:ln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352425" y="1143000"/>
            <a:ext cx="8639175" cy="466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2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thuật ngữ và kí hiệu cơ bản của di truyền học:</a:t>
            </a:r>
            <a:endParaRPr lang="en-US" sz="3200" b="1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76200" y="1752600"/>
            <a:ext cx="8963025" cy="1200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Tính trạng là những đặc điểm cụ thể về hình thái, cấu tạo, sinh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 của một cơ thể.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Ví dụ: Cây đậu có thân cao, quả lục, hạt vàng, chịu hạn tốt.</a:t>
            </a:r>
            <a:endParaRPr lang="en-US" sz="2800" b="1" kern="1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142875" y="3067050"/>
            <a:ext cx="8315325" cy="1200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Cặp tính trạng tương phản là 2 trạng thái khác nhau thuộc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một loài tính trạng có biểu hiện trái ngược nhau.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Ví dụ: hạt trơn và hạt nhăn, thân cao và thân thấp.</a:t>
            </a:r>
            <a:endParaRPr lang="en-US" sz="2800" b="1" kern="1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0" name="WordArt 10"/>
          <p:cNvSpPr>
            <a:spLocks noChangeArrowheads="1" noChangeShapeType="1" noTextEdit="1"/>
          </p:cNvSpPr>
          <p:nvPr/>
        </p:nvSpPr>
        <p:spPr bwMode="auto">
          <a:xfrm>
            <a:off x="295275" y="4438650"/>
            <a:ext cx="8429625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Dòng hay giống thuần chủng là giống có đặc tính di truyền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nhất, các thế hệ sau được sinh ra giống thế hệ trước về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tính hay tính trạng.</a:t>
            </a:r>
          </a:p>
          <a:p>
            <a:r>
              <a:rPr lang="vi-VN" sz="28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vd: AA, aa, aaBB</a:t>
            </a:r>
            <a:endParaRPr lang="en-US" sz="2800" b="1" kern="1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9" name="Picture 7" descr="tinh trang cua dau ha lan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6" r="1709" b="2632"/>
          <a:stretch>
            <a:fillRect/>
          </a:stretch>
        </p:blipFill>
        <p:spPr bwMode="auto">
          <a:xfrm>
            <a:off x="0" y="990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4.44444E-6 L 3.33333E-6 -0.4388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5" grpId="1" animBg="1"/>
      <p:bldP spid="15365" grpId="2" animBg="1"/>
      <p:bldP spid="15366" grpId="0" animBg="1"/>
      <p:bldP spid="15367" grpId="0" animBg="1"/>
      <p:bldP spid="15369" grpId="0" animBg="1"/>
      <p:bldP spid="1537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Nguyen-bai du thi elearning13-14\a24x6x5.mp3"/>
  <p:tag name="PPSNARRATION" val="1,574505502,E:\elearning\2013-1014\Qui Nguyen-bai du thi elearning13-14\bai 2 phian ma và dich ma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574505502,E:\elearning\2013-1014\Qui Nguyen-bai du thi elearning13-14\bai 2 phian ma và dich ma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Nguyen-bai du thi elearning13-14\a24x7x2.mp3"/>
  <p:tag name="PPSNARRATION" val="7,574505502,E:\elearning\2013-1014\Qui Nguyen-bai du thi elearning13-14\bai 2 phian ma và dich ma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1451</Words>
  <Application>Microsoft Office PowerPoint</Application>
  <PresentationFormat>On-screen Show (4:3)</PresentationFormat>
  <Paragraphs>204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QuiNguyen</cp:lastModifiedBy>
  <cp:revision>17</cp:revision>
  <dcterms:created xsi:type="dcterms:W3CDTF">2018-08-21T12:04:22Z</dcterms:created>
  <dcterms:modified xsi:type="dcterms:W3CDTF">2021-10-25T06:39:23Z</dcterms:modified>
</cp:coreProperties>
</file>